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6858000" cx="12192000"/>
  <p:notesSz cx="6858000" cy="9144000"/>
  <p:embeddedFontLst>
    <p:embeddedFont>
      <p:font typeface="Work Sans Medium"/>
      <p:regular r:id="rId46"/>
      <p:bold r:id="rId47"/>
      <p:italic r:id="rId48"/>
      <p:boldItalic r:id="rId49"/>
    </p:embeddedFont>
    <p:embeddedFont>
      <p:font typeface="DM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4" roundtripDataSignature="AMtx7mjBqTPHchFbLqufJLg3svTOlnDf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WorkSansMedium-regular.fntdata"/><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WorkSansMedium-italic.fntdata"/><Relationship Id="rId47" Type="http://schemas.openxmlformats.org/officeDocument/2006/relationships/font" Target="fonts/WorkSansMedium-bold.fntdata"/><Relationship Id="rId49" Type="http://schemas.openxmlformats.org/officeDocument/2006/relationships/font" Target="fonts/WorkSansMedium-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DMSans-bold.fntdata"/><Relationship Id="rId50" Type="http://schemas.openxmlformats.org/officeDocument/2006/relationships/font" Target="fonts/DMSans-regular.fntdata"/><Relationship Id="rId53" Type="http://schemas.openxmlformats.org/officeDocument/2006/relationships/font" Target="fonts/DMSans-boldItalic.fntdata"/><Relationship Id="rId52" Type="http://schemas.openxmlformats.org/officeDocument/2006/relationships/font" Target="fonts/DMSans-italic.fntdata"/><Relationship Id="rId11" Type="http://schemas.openxmlformats.org/officeDocument/2006/relationships/slide" Target="slides/slide7.xml"/><Relationship Id="rId10" Type="http://schemas.openxmlformats.org/officeDocument/2006/relationships/slide" Target="slides/slide6.xml"/><Relationship Id="rId54"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i="0" sz="1200">
              <a:solidFill>
                <a:schemeClr val="dk1"/>
              </a:solidFill>
              <a:latin typeface="Calibri"/>
              <a:ea typeface="Calibri"/>
              <a:cs typeface="Calibri"/>
              <a:sym typeface="Calibri"/>
            </a:endParaRPr>
          </a:p>
          <a:p>
            <a:pPr indent="0" lvl="0" marL="0" rtl="0" algn="l">
              <a:spcBef>
                <a:spcPts val="0"/>
              </a:spcBef>
              <a:spcAft>
                <a:spcPts val="0"/>
              </a:spcAft>
              <a:buNone/>
            </a:pPr>
            <a:r>
              <a:rPr b="1" i="0" lang="es-ES" sz="1200">
                <a:solidFill>
                  <a:schemeClr val="dk1"/>
                </a:solidFill>
                <a:latin typeface="Calibri"/>
                <a:ea typeface="Calibri"/>
                <a:cs typeface="Calibri"/>
                <a:sym typeface="Calibri"/>
              </a:rPr>
              <a:t>Widgets StatelessWidget:</a:t>
            </a:r>
            <a:r>
              <a:rPr b="0" i="0" lang="es-ES" sz="1200">
                <a:solidFill>
                  <a:schemeClr val="dk1"/>
                </a:solidFill>
                <a:latin typeface="Calibri"/>
                <a:ea typeface="Calibri"/>
                <a:cs typeface="Calibri"/>
                <a:sym typeface="Calibri"/>
              </a:rPr>
              <a:t> Estos son widgets que son inmutables, lo que significa que no pueden cambiar su estado después de ser creados. Los StatelessWidget son utilizados principalmente para representar elementos estáticos de la interfaz de usuario, como etiquetas de texto, imágenes o botones que no cambian en respuesta a la interacción del usuario.</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1" i="0" lang="es-ES" sz="1200">
                <a:solidFill>
                  <a:schemeClr val="dk1"/>
                </a:solidFill>
                <a:latin typeface="Calibri"/>
                <a:ea typeface="Calibri"/>
                <a:cs typeface="Calibri"/>
                <a:sym typeface="Calibri"/>
              </a:rPr>
              <a:t>Widgets StatefulWidget:</a:t>
            </a:r>
            <a:r>
              <a:rPr b="0" i="0" lang="es-ES" sz="1200">
                <a:solidFill>
                  <a:schemeClr val="dk1"/>
                </a:solidFill>
                <a:latin typeface="Calibri"/>
                <a:ea typeface="Calibri"/>
                <a:cs typeface="Calibri"/>
                <a:sym typeface="Calibri"/>
              </a:rPr>
              <a:t> Estos son widgets que pueden cambiar su estado a lo largo del tiempo en respuesta a eventos o interacciones del usuario. Los StatefulWidget son utilizados para representar elementos de la interfaz de usuario que pueden cambiar dinámicamente, como listas desplegables, casillas de verificación, formularios y mucho más.</a:t>
            </a:r>
            <a:endParaRPr/>
          </a:p>
        </p:txBody>
      </p:sp>
      <p:sp>
        <p:nvSpPr>
          <p:cNvPr id="340" name="Google Shape;34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s-ES" sz="1200">
                <a:solidFill>
                  <a:schemeClr val="dk1"/>
                </a:solidFill>
                <a:latin typeface="Calibri"/>
                <a:ea typeface="Calibri"/>
                <a:cs typeface="Calibri"/>
                <a:sym typeface="Calibri"/>
              </a:rPr>
              <a:t>Un Scaffold es una parte fundamental de la arquitectura de una aplicación Flutter y suele utilizarse como el marco principal para construir una interfaz de usuario.</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1" i="0" lang="es-ES" sz="1200">
                <a:solidFill>
                  <a:schemeClr val="dk1"/>
                </a:solidFill>
                <a:latin typeface="Calibri"/>
                <a:ea typeface="Calibri"/>
                <a:cs typeface="Calibri"/>
                <a:sym typeface="Calibri"/>
              </a:rPr>
              <a:t>AppBar</a:t>
            </a:r>
            <a:r>
              <a:rPr b="0" i="0" lang="es-ES" sz="1200">
                <a:solidFill>
                  <a:schemeClr val="dk1"/>
                </a:solidFill>
                <a:latin typeface="Calibri"/>
                <a:ea typeface="Calibri"/>
                <a:cs typeface="Calibri"/>
                <a:sym typeface="Calibri"/>
              </a:rPr>
              <a:t>: La AppBar es la barra en la parte superior de la pantalla que suele contener el título de la página, botones de navegación, y otras acciones importantes. Puedes personalizar la AppBar para incluir botones, menús desplegables y otros elementos según tus necesidades.</a:t>
            </a:r>
            <a:endParaRPr/>
          </a:p>
          <a:p>
            <a:pPr indent="0" lvl="0" marL="0" rtl="0" algn="l">
              <a:spcBef>
                <a:spcPts val="0"/>
              </a:spcBef>
              <a:spcAft>
                <a:spcPts val="0"/>
              </a:spcAft>
              <a:buNone/>
            </a:pPr>
            <a:r>
              <a:rPr b="1" i="0" lang="es-ES" sz="1200">
                <a:solidFill>
                  <a:schemeClr val="dk1"/>
                </a:solidFill>
                <a:latin typeface="Calibri"/>
                <a:ea typeface="Calibri"/>
                <a:cs typeface="Calibri"/>
                <a:sym typeface="Calibri"/>
              </a:rPr>
              <a:t>Body</a:t>
            </a:r>
            <a:r>
              <a:rPr b="0" i="0" lang="es-ES" sz="1200">
                <a:solidFill>
                  <a:schemeClr val="dk1"/>
                </a:solidFill>
                <a:latin typeface="Calibri"/>
                <a:ea typeface="Calibri"/>
                <a:cs typeface="Calibri"/>
                <a:sym typeface="Calibri"/>
              </a:rPr>
              <a:t>: El área de contenido principal (body) es donde colocas el contenido principal de la pantalla, como listas, formularios, texto, imágenes u otros widgets.</a:t>
            </a:r>
            <a:endParaRPr/>
          </a:p>
          <a:p>
            <a:pPr indent="0" lvl="0" marL="0" rtl="0" algn="l">
              <a:spcBef>
                <a:spcPts val="0"/>
              </a:spcBef>
              <a:spcAft>
                <a:spcPts val="0"/>
              </a:spcAft>
              <a:buNone/>
            </a:pPr>
            <a:r>
              <a:rPr b="1" i="0" lang="es-ES" sz="1200">
                <a:solidFill>
                  <a:schemeClr val="dk1"/>
                </a:solidFill>
                <a:latin typeface="Calibri"/>
                <a:ea typeface="Calibri"/>
                <a:cs typeface="Calibri"/>
                <a:sym typeface="Calibri"/>
              </a:rPr>
              <a:t>Drawer</a:t>
            </a:r>
            <a:r>
              <a:rPr b="0" i="0" lang="es-ES" sz="1200">
                <a:solidFill>
                  <a:schemeClr val="dk1"/>
                </a:solidFill>
                <a:latin typeface="Calibri"/>
                <a:ea typeface="Calibri"/>
                <a:cs typeface="Calibri"/>
                <a:sym typeface="Calibri"/>
              </a:rPr>
              <a:t>: El Drawer es un panel lateral que se puede abrir deslizando desde el borde izquierdo o derecho de la pantalla. Se utiliza comúnmente para mostrar opciones de navegación, configuración y menús de la aplicación.</a:t>
            </a:r>
            <a:endParaRPr/>
          </a:p>
          <a:p>
            <a:pPr indent="0" lvl="0" marL="0" rtl="0" algn="l">
              <a:spcBef>
                <a:spcPts val="0"/>
              </a:spcBef>
              <a:spcAft>
                <a:spcPts val="0"/>
              </a:spcAft>
              <a:buNone/>
            </a:pPr>
            <a:r>
              <a:rPr b="1" i="0" lang="es-ES" sz="1200">
                <a:solidFill>
                  <a:schemeClr val="dk1"/>
                </a:solidFill>
                <a:latin typeface="Calibri"/>
                <a:ea typeface="Calibri"/>
                <a:cs typeface="Calibri"/>
                <a:sym typeface="Calibri"/>
              </a:rPr>
              <a:t>FloatingActionButton</a:t>
            </a:r>
            <a:r>
              <a:rPr b="0" i="0" lang="es-ES" sz="1200">
                <a:solidFill>
                  <a:schemeClr val="dk1"/>
                </a:solidFill>
                <a:latin typeface="Calibri"/>
                <a:ea typeface="Calibri"/>
                <a:cs typeface="Calibri"/>
                <a:sym typeface="Calibri"/>
              </a:rPr>
              <a:t>: El FloatingActionButton es un botón circular que suele utilizarse para acciones importantes o comunes en la pantalla. Por ejemplo, puede usarse para crear un nuevo elemento, enviar un mensaje, o realizar alguna acción destacada.</a:t>
            </a:r>
            <a:endParaRPr/>
          </a:p>
          <a:p>
            <a:pPr indent="0" lvl="0" marL="0" rtl="0" algn="l">
              <a:spcBef>
                <a:spcPts val="0"/>
              </a:spcBef>
              <a:spcAft>
                <a:spcPts val="0"/>
              </a:spcAft>
              <a:buNone/>
            </a:pPr>
            <a:r>
              <a:rPr b="1" i="0" lang="es-ES" sz="1200">
                <a:solidFill>
                  <a:schemeClr val="dk1"/>
                </a:solidFill>
                <a:latin typeface="Calibri"/>
                <a:ea typeface="Calibri"/>
                <a:cs typeface="Calibri"/>
                <a:sym typeface="Calibri"/>
              </a:rPr>
              <a:t>BottomNavigationBar</a:t>
            </a:r>
            <a:r>
              <a:rPr b="0" i="0" lang="es-ES" sz="1200">
                <a:solidFill>
                  <a:schemeClr val="dk1"/>
                </a:solidFill>
                <a:latin typeface="Calibri"/>
                <a:ea typeface="Calibri"/>
                <a:cs typeface="Calibri"/>
                <a:sym typeface="Calibri"/>
              </a:rPr>
              <a:t>: Este componente se coloca en la parte inferior de la pantalla y se utiliza para la navegación entre diferentes secciones o pestañas de la aplicación.</a:t>
            </a:r>
            <a:endParaRPr/>
          </a:p>
          <a:p>
            <a:pPr indent="0" lvl="0" marL="0" rtl="0" algn="l">
              <a:spcBef>
                <a:spcPts val="0"/>
              </a:spcBef>
              <a:spcAft>
                <a:spcPts val="0"/>
              </a:spcAft>
              <a:buNone/>
            </a:pPr>
            <a:r>
              <a:rPr b="1" i="0" lang="es-ES" sz="1200">
                <a:solidFill>
                  <a:schemeClr val="dk1"/>
                </a:solidFill>
                <a:latin typeface="Calibri"/>
                <a:ea typeface="Calibri"/>
                <a:cs typeface="Calibri"/>
                <a:sym typeface="Calibri"/>
              </a:rPr>
              <a:t>SnackBar</a:t>
            </a:r>
            <a:r>
              <a:rPr b="0" i="0" lang="es-ES" sz="1200">
                <a:solidFill>
                  <a:schemeClr val="dk1"/>
                </a:solidFill>
                <a:latin typeface="Calibri"/>
                <a:ea typeface="Calibri"/>
                <a:cs typeface="Calibri"/>
                <a:sym typeface="Calibri"/>
              </a:rPr>
              <a:t>: Un SnackBar es un pequeño mensaje emergente que se muestra en la parte inferior de la pantalla para proporcionar información o retroalimentación al usuario.</a:t>
            </a:r>
            <a:endParaRPr/>
          </a:p>
          <a:p>
            <a:pPr indent="0" lvl="0" marL="0" rtl="0" algn="l">
              <a:spcBef>
                <a:spcPts val="0"/>
              </a:spcBef>
              <a:spcAft>
                <a:spcPts val="0"/>
              </a:spcAft>
              <a:buNone/>
            </a:pPr>
            <a:r>
              <a:t/>
            </a:r>
            <a:endParaRPr/>
          </a:p>
        </p:txBody>
      </p:sp>
      <p:sp>
        <p:nvSpPr>
          <p:cNvPr id="435" name="Google Shape;43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s-ES" sz="1200">
                <a:solidFill>
                  <a:schemeClr val="dk1"/>
                </a:solidFill>
                <a:latin typeface="Calibri"/>
                <a:ea typeface="Calibri"/>
                <a:cs typeface="Calibri"/>
                <a:sym typeface="Calibri"/>
              </a:rPr>
              <a:t>Un Scaffold es una parte fundamental de la arquitectura de una aplicación Flutter y suele utilizarse como el marco principal para construir una interfaz de usuario.</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1" i="0" lang="es-ES" sz="1200">
                <a:solidFill>
                  <a:schemeClr val="dk1"/>
                </a:solidFill>
                <a:latin typeface="Calibri"/>
                <a:ea typeface="Calibri"/>
                <a:cs typeface="Calibri"/>
                <a:sym typeface="Calibri"/>
              </a:rPr>
              <a:t>AppBar</a:t>
            </a:r>
            <a:r>
              <a:rPr b="0" i="0" lang="es-ES" sz="1200">
                <a:solidFill>
                  <a:schemeClr val="dk1"/>
                </a:solidFill>
                <a:latin typeface="Calibri"/>
                <a:ea typeface="Calibri"/>
                <a:cs typeface="Calibri"/>
                <a:sym typeface="Calibri"/>
              </a:rPr>
              <a:t>: La AppBar es la barra en la parte superior de la pantalla que suele contener el título de la página, botones de navegación, y otras acciones importantes. Puedes personalizar la AppBar para incluir botones, menús desplegables y otros elementos según tus necesidades.</a:t>
            </a:r>
            <a:endParaRPr/>
          </a:p>
          <a:p>
            <a:pPr indent="0" lvl="0" marL="0" rtl="0" algn="l">
              <a:spcBef>
                <a:spcPts val="0"/>
              </a:spcBef>
              <a:spcAft>
                <a:spcPts val="0"/>
              </a:spcAft>
              <a:buNone/>
            </a:pPr>
            <a:r>
              <a:rPr b="1" i="0" lang="es-ES" sz="1200">
                <a:solidFill>
                  <a:schemeClr val="dk1"/>
                </a:solidFill>
                <a:latin typeface="Calibri"/>
                <a:ea typeface="Calibri"/>
                <a:cs typeface="Calibri"/>
                <a:sym typeface="Calibri"/>
              </a:rPr>
              <a:t>Body</a:t>
            </a:r>
            <a:r>
              <a:rPr b="0" i="0" lang="es-ES" sz="1200">
                <a:solidFill>
                  <a:schemeClr val="dk1"/>
                </a:solidFill>
                <a:latin typeface="Calibri"/>
                <a:ea typeface="Calibri"/>
                <a:cs typeface="Calibri"/>
                <a:sym typeface="Calibri"/>
              </a:rPr>
              <a:t>: El área de contenido principal (body) es donde colocas el contenido principal de la pantalla, como listas, formularios, texto, imágenes u otros widgets.</a:t>
            </a:r>
            <a:endParaRPr/>
          </a:p>
          <a:p>
            <a:pPr indent="0" lvl="0" marL="0" rtl="0" algn="l">
              <a:spcBef>
                <a:spcPts val="0"/>
              </a:spcBef>
              <a:spcAft>
                <a:spcPts val="0"/>
              </a:spcAft>
              <a:buNone/>
            </a:pPr>
            <a:r>
              <a:rPr b="1" i="0" lang="es-ES" sz="1200">
                <a:solidFill>
                  <a:schemeClr val="dk1"/>
                </a:solidFill>
                <a:latin typeface="Calibri"/>
                <a:ea typeface="Calibri"/>
                <a:cs typeface="Calibri"/>
                <a:sym typeface="Calibri"/>
              </a:rPr>
              <a:t>Drawer</a:t>
            </a:r>
            <a:r>
              <a:rPr b="0" i="0" lang="es-ES" sz="1200">
                <a:solidFill>
                  <a:schemeClr val="dk1"/>
                </a:solidFill>
                <a:latin typeface="Calibri"/>
                <a:ea typeface="Calibri"/>
                <a:cs typeface="Calibri"/>
                <a:sym typeface="Calibri"/>
              </a:rPr>
              <a:t>: El Drawer es un panel lateral que se puede abrir deslizando desde el borde izquierdo o derecho de la pantalla. Se utiliza comúnmente para mostrar opciones de navegación, configuración y menús de la aplicación.</a:t>
            </a:r>
            <a:endParaRPr/>
          </a:p>
          <a:p>
            <a:pPr indent="0" lvl="0" marL="0" rtl="0" algn="l">
              <a:spcBef>
                <a:spcPts val="0"/>
              </a:spcBef>
              <a:spcAft>
                <a:spcPts val="0"/>
              </a:spcAft>
              <a:buNone/>
            </a:pPr>
            <a:r>
              <a:rPr b="1" i="0" lang="es-ES" sz="1200">
                <a:solidFill>
                  <a:schemeClr val="dk1"/>
                </a:solidFill>
                <a:latin typeface="Calibri"/>
                <a:ea typeface="Calibri"/>
                <a:cs typeface="Calibri"/>
                <a:sym typeface="Calibri"/>
              </a:rPr>
              <a:t>FloatingActionButton</a:t>
            </a:r>
            <a:r>
              <a:rPr b="0" i="0" lang="es-ES" sz="1200">
                <a:solidFill>
                  <a:schemeClr val="dk1"/>
                </a:solidFill>
                <a:latin typeface="Calibri"/>
                <a:ea typeface="Calibri"/>
                <a:cs typeface="Calibri"/>
                <a:sym typeface="Calibri"/>
              </a:rPr>
              <a:t>: El FloatingActionButton es un botón circular que suele utilizarse para acciones importantes o comunes en la pantalla. Por ejemplo, puede usarse para crear un nuevo elemento, enviar un mensaje, o realizar alguna acción destacada.</a:t>
            </a:r>
            <a:endParaRPr/>
          </a:p>
          <a:p>
            <a:pPr indent="0" lvl="0" marL="0" rtl="0" algn="l">
              <a:spcBef>
                <a:spcPts val="0"/>
              </a:spcBef>
              <a:spcAft>
                <a:spcPts val="0"/>
              </a:spcAft>
              <a:buNone/>
            </a:pPr>
            <a:r>
              <a:rPr b="1" i="0" lang="es-ES" sz="1200">
                <a:solidFill>
                  <a:schemeClr val="dk1"/>
                </a:solidFill>
                <a:latin typeface="Calibri"/>
                <a:ea typeface="Calibri"/>
                <a:cs typeface="Calibri"/>
                <a:sym typeface="Calibri"/>
              </a:rPr>
              <a:t>BottomNavigationBar</a:t>
            </a:r>
            <a:r>
              <a:rPr b="0" i="0" lang="es-ES" sz="1200">
                <a:solidFill>
                  <a:schemeClr val="dk1"/>
                </a:solidFill>
                <a:latin typeface="Calibri"/>
                <a:ea typeface="Calibri"/>
                <a:cs typeface="Calibri"/>
                <a:sym typeface="Calibri"/>
              </a:rPr>
              <a:t>: Este componente se coloca en la parte inferior de la pantalla y se utiliza para la navegación entre diferentes secciones o pestañas de la aplicación.</a:t>
            </a:r>
            <a:endParaRPr/>
          </a:p>
          <a:p>
            <a:pPr indent="0" lvl="0" marL="0" rtl="0" algn="l">
              <a:spcBef>
                <a:spcPts val="0"/>
              </a:spcBef>
              <a:spcAft>
                <a:spcPts val="0"/>
              </a:spcAft>
              <a:buNone/>
            </a:pPr>
            <a:r>
              <a:rPr b="1" i="0" lang="es-ES" sz="1200">
                <a:solidFill>
                  <a:schemeClr val="dk1"/>
                </a:solidFill>
                <a:latin typeface="Calibri"/>
                <a:ea typeface="Calibri"/>
                <a:cs typeface="Calibri"/>
                <a:sym typeface="Calibri"/>
              </a:rPr>
              <a:t>SnackBar</a:t>
            </a:r>
            <a:r>
              <a:rPr b="0" i="0" lang="es-ES" sz="1200">
                <a:solidFill>
                  <a:schemeClr val="dk1"/>
                </a:solidFill>
                <a:latin typeface="Calibri"/>
                <a:ea typeface="Calibri"/>
                <a:cs typeface="Calibri"/>
                <a:sym typeface="Calibri"/>
              </a:rPr>
              <a:t>: Un SnackBar es un pequeño mensaje emergente que se muestra en la parte inferior de la pantalla para proporcionar información o retroalimentación al usuario.</a:t>
            </a:r>
            <a:endParaRPr/>
          </a:p>
          <a:p>
            <a:pPr indent="0" lvl="0" marL="0" rtl="0" algn="l">
              <a:spcBef>
                <a:spcPts val="0"/>
              </a:spcBef>
              <a:spcAft>
                <a:spcPts val="0"/>
              </a:spcAft>
              <a:buNone/>
            </a:pPr>
            <a:r>
              <a:t/>
            </a:r>
            <a:endParaRPr/>
          </a:p>
        </p:txBody>
      </p:sp>
      <p:sp>
        <p:nvSpPr>
          <p:cNvPr id="444" name="Google Shape;44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s-ES" sz="1200">
                <a:solidFill>
                  <a:schemeClr val="dk1"/>
                </a:solidFill>
                <a:latin typeface="Calibri"/>
                <a:ea typeface="Calibri"/>
                <a:cs typeface="Calibri"/>
                <a:sym typeface="Calibri"/>
              </a:rPr>
              <a:t>Un Scaffold es una parte fundamental de la arquitectura de una aplicación Flutter y suele utilizarse como el marco principal para construir una interfaz de usuario.</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1" i="0" lang="es-ES" sz="1200">
                <a:solidFill>
                  <a:schemeClr val="dk1"/>
                </a:solidFill>
                <a:latin typeface="Calibri"/>
                <a:ea typeface="Calibri"/>
                <a:cs typeface="Calibri"/>
                <a:sym typeface="Calibri"/>
              </a:rPr>
              <a:t>AppBar</a:t>
            </a:r>
            <a:r>
              <a:rPr b="0" i="0" lang="es-ES" sz="1200">
                <a:solidFill>
                  <a:schemeClr val="dk1"/>
                </a:solidFill>
                <a:latin typeface="Calibri"/>
                <a:ea typeface="Calibri"/>
                <a:cs typeface="Calibri"/>
                <a:sym typeface="Calibri"/>
              </a:rPr>
              <a:t>: La AppBar es la barra en la parte superior de la pantalla que suele contener el título de la página, botones de navegación, y otras acciones importantes. Puedes personalizar la AppBar para incluir botones, menús desplegables y otros elementos según tus necesidades.</a:t>
            </a:r>
            <a:endParaRPr/>
          </a:p>
          <a:p>
            <a:pPr indent="0" lvl="0" marL="0" rtl="0" algn="l">
              <a:spcBef>
                <a:spcPts val="0"/>
              </a:spcBef>
              <a:spcAft>
                <a:spcPts val="0"/>
              </a:spcAft>
              <a:buNone/>
            </a:pPr>
            <a:r>
              <a:rPr b="1" i="0" lang="es-ES" sz="1200">
                <a:solidFill>
                  <a:schemeClr val="dk1"/>
                </a:solidFill>
                <a:latin typeface="Calibri"/>
                <a:ea typeface="Calibri"/>
                <a:cs typeface="Calibri"/>
                <a:sym typeface="Calibri"/>
              </a:rPr>
              <a:t>Body</a:t>
            </a:r>
            <a:r>
              <a:rPr b="0" i="0" lang="es-ES" sz="1200">
                <a:solidFill>
                  <a:schemeClr val="dk1"/>
                </a:solidFill>
                <a:latin typeface="Calibri"/>
                <a:ea typeface="Calibri"/>
                <a:cs typeface="Calibri"/>
                <a:sym typeface="Calibri"/>
              </a:rPr>
              <a:t>: El área de contenido principal (body) es donde colocas el contenido principal de la pantalla, como listas, formularios, texto, imágenes u otros widgets.</a:t>
            </a:r>
            <a:endParaRPr/>
          </a:p>
          <a:p>
            <a:pPr indent="0" lvl="0" marL="0" rtl="0" algn="l">
              <a:spcBef>
                <a:spcPts val="0"/>
              </a:spcBef>
              <a:spcAft>
                <a:spcPts val="0"/>
              </a:spcAft>
              <a:buNone/>
            </a:pPr>
            <a:r>
              <a:rPr b="1" i="0" lang="es-ES" sz="1200">
                <a:solidFill>
                  <a:schemeClr val="dk1"/>
                </a:solidFill>
                <a:latin typeface="Calibri"/>
                <a:ea typeface="Calibri"/>
                <a:cs typeface="Calibri"/>
                <a:sym typeface="Calibri"/>
              </a:rPr>
              <a:t>Drawer</a:t>
            </a:r>
            <a:r>
              <a:rPr b="0" i="0" lang="es-ES" sz="1200">
                <a:solidFill>
                  <a:schemeClr val="dk1"/>
                </a:solidFill>
                <a:latin typeface="Calibri"/>
                <a:ea typeface="Calibri"/>
                <a:cs typeface="Calibri"/>
                <a:sym typeface="Calibri"/>
              </a:rPr>
              <a:t>: El Drawer es un panel lateral que se puede abrir deslizando desde el borde izquierdo o derecho de la pantalla. Se utiliza comúnmente para mostrar opciones de navegación, configuración y menús de la aplicación.</a:t>
            </a:r>
            <a:endParaRPr/>
          </a:p>
          <a:p>
            <a:pPr indent="0" lvl="0" marL="0" rtl="0" algn="l">
              <a:spcBef>
                <a:spcPts val="0"/>
              </a:spcBef>
              <a:spcAft>
                <a:spcPts val="0"/>
              </a:spcAft>
              <a:buNone/>
            </a:pPr>
            <a:r>
              <a:rPr b="1" i="0" lang="es-ES" sz="1200">
                <a:solidFill>
                  <a:schemeClr val="dk1"/>
                </a:solidFill>
                <a:latin typeface="Calibri"/>
                <a:ea typeface="Calibri"/>
                <a:cs typeface="Calibri"/>
                <a:sym typeface="Calibri"/>
              </a:rPr>
              <a:t>FloatingActionButton</a:t>
            </a:r>
            <a:r>
              <a:rPr b="0" i="0" lang="es-ES" sz="1200">
                <a:solidFill>
                  <a:schemeClr val="dk1"/>
                </a:solidFill>
                <a:latin typeface="Calibri"/>
                <a:ea typeface="Calibri"/>
                <a:cs typeface="Calibri"/>
                <a:sym typeface="Calibri"/>
              </a:rPr>
              <a:t>: El FloatingActionButton es un botón circular que suele utilizarse para acciones importantes o comunes en la pantalla. Por ejemplo, puede usarse para crear un nuevo elemento, enviar un mensaje, o realizar alguna acción destacada.</a:t>
            </a:r>
            <a:endParaRPr/>
          </a:p>
          <a:p>
            <a:pPr indent="0" lvl="0" marL="0" rtl="0" algn="l">
              <a:spcBef>
                <a:spcPts val="0"/>
              </a:spcBef>
              <a:spcAft>
                <a:spcPts val="0"/>
              </a:spcAft>
              <a:buNone/>
            </a:pPr>
            <a:r>
              <a:rPr b="1" i="0" lang="es-ES" sz="1200">
                <a:solidFill>
                  <a:schemeClr val="dk1"/>
                </a:solidFill>
                <a:latin typeface="Calibri"/>
                <a:ea typeface="Calibri"/>
                <a:cs typeface="Calibri"/>
                <a:sym typeface="Calibri"/>
              </a:rPr>
              <a:t>BottomNavigationBar</a:t>
            </a:r>
            <a:r>
              <a:rPr b="0" i="0" lang="es-ES" sz="1200">
                <a:solidFill>
                  <a:schemeClr val="dk1"/>
                </a:solidFill>
                <a:latin typeface="Calibri"/>
                <a:ea typeface="Calibri"/>
                <a:cs typeface="Calibri"/>
                <a:sym typeface="Calibri"/>
              </a:rPr>
              <a:t>: Este componente se coloca en la parte inferior de la pantalla y se utiliza para la navegación entre diferentes secciones o pestañas de la aplicación.</a:t>
            </a:r>
            <a:endParaRPr/>
          </a:p>
          <a:p>
            <a:pPr indent="0" lvl="0" marL="0" rtl="0" algn="l">
              <a:spcBef>
                <a:spcPts val="0"/>
              </a:spcBef>
              <a:spcAft>
                <a:spcPts val="0"/>
              </a:spcAft>
              <a:buNone/>
            </a:pPr>
            <a:r>
              <a:rPr b="1" i="0" lang="es-ES" sz="1200">
                <a:solidFill>
                  <a:schemeClr val="dk1"/>
                </a:solidFill>
                <a:latin typeface="Calibri"/>
                <a:ea typeface="Calibri"/>
                <a:cs typeface="Calibri"/>
                <a:sym typeface="Calibri"/>
              </a:rPr>
              <a:t>SnackBar</a:t>
            </a:r>
            <a:r>
              <a:rPr b="0" i="0" lang="es-ES" sz="1200">
                <a:solidFill>
                  <a:schemeClr val="dk1"/>
                </a:solidFill>
                <a:latin typeface="Calibri"/>
                <a:ea typeface="Calibri"/>
                <a:cs typeface="Calibri"/>
                <a:sym typeface="Calibri"/>
              </a:rPr>
              <a:t>: Un SnackBar es un pequeño mensaje emergente que se muestra en la parte inferior de la pantalla para proporcionar información o retroalimentación al usuario.</a:t>
            </a:r>
            <a:endParaRPr/>
          </a:p>
          <a:p>
            <a:pPr indent="0" lvl="0" marL="0" rtl="0" algn="l">
              <a:spcBef>
                <a:spcPts val="0"/>
              </a:spcBef>
              <a:spcAft>
                <a:spcPts val="0"/>
              </a:spcAft>
              <a:buNone/>
            </a:pPr>
            <a:r>
              <a:t/>
            </a:r>
            <a:endParaRPr/>
          </a:p>
        </p:txBody>
      </p:sp>
      <p:sp>
        <p:nvSpPr>
          <p:cNvPr id="453" name="Google Shape;453;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43"/>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3" name="Shape 63"/>
        <p:cNvGrpSpPr/>
        <p:nvPr/>
      </p:nvGrpSpPr>
      <p:grpSpPr>
        <a:xfrm>
          <a:off x="0" y="0"/>
          <a:ext cx="0" cy="0"/>
          <a:chOff x="0" y="0"/>
          <a:chExt cx="0" cy="0"/>
        </a:xfrm>
      </p:grpSpPr>
      <p:sp>
        <p:nvSpPr>
          <p:cNvPr id="64" name="Google Shape;64;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8" name="Shape 68"/>
        <p:cNvGrpSpPr/>
        <p:nvPr/>
      </p:nvGrpSpPr>
      <p:grpSpPr>
        <a:xfrm>
          <a:off x="0" y="0"/>
          <a:ext cx="0" cy="0"/>
          <a:chOff x="0" y="0"/>
          <a:chExt cx="0" cy="0"/>
        </a:xfrm>
      </p:grpSpPr>
      <p:sp>
        <p:nvSpPr>
          <p:cNvPr id="69" name="Google Shape;69;p5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5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 name="Google Shape;71;p5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5" name="Shape 75"/>
        <p:cNvGrpSpPr/>
        <p:nvPr/>
      </p:nvGrpSpPr>
      <p:grpSpPr>
        <a:xfrm>
          <a:off x="0" y="0"/>
          <a:ext cx="0" cy="0"/>
          <a:chOff x="0" y="0"/>
          <a:chExt cx="0" cy="0"/>
        </a:xfrm>
      </p:grpSpPr>
      <p:sp>
        <p:nvSpPr>
          <p:cNvPr id="76" name="Google Shape;76;p5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54"/>
          <p:cNvSpPr/>
          <p:nvPr>
            <p:ph idx="2" type="pic"/>
          </p:nvPr>
        </p:nvSpPr>
        <p:spPr>
          <a:xfrm>
            <a:off x="5183188" y="987425"/>
            <a:ext cx="6172200" cy="4873625"/>
          </a:xfrm>
          <a:prstGeom prst="rect">
            <a:avLst/>
          </a:prstGeom>
          <a:noFill/>
          <a:ln>
            <a:noFill/>
          </a:ln>
        </p:spPr>
      </p:sp>
      <p:sp>
        <p:nvSpPr>
          <p:cNvPr id="78" name="Google Shape;78;p5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 name="Google Shape;79;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2" name="Shape 82"/>
        <p:cNvGrpSpPr/>
        <p:nvPr/>
      </p:nvGrpSpPr>
      <p:grpSpPr>
        <a:xfrm>
          <a:off x="0" y="0"/>
          <a:ext cx="0" cy="0"/>
          <a:chOff x="0" y="0"/>
          <a:chExt cx="0" cy="0"/>
        </a:xfrm>
      </p:grpSpPr>
      <p:sp>
        <p:nvSpPr>
          <p:cNvPr id="83" name="Google Shape;83;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5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8" name="Shape 88"/>
        <p:cNvGrpSpPr/>
        <p:nvPr/>
      </p:nvGrpSpPr>
      <p:grpSpPr>
        <a:xfrm>
          <a:off x="0" y="0"/>
          <a:ext cx="0" cy="0"/>
          <a:chOff x="0" y="0"/>
          <a:chExt cx="0" cy="0"/>
        </a:xfrm>
      </p:grpSpPr>
      <p:sp>
        <p:nvSpPr>
          <p:cNvPr id="89" name="Google Shape;89;p5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5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22" name="Shape 22"/>
        <p:cNvGrpSpPr/>
        <p:nvPr/>
      </p:nvGrpSpPr>
      <p:grpSpPr>
        <a:xfrm>
          <a:off x="0" y="0"/>
          <a:ext cx="0" cy="0"/>
          <a:chOff x="0" y="0"/>
          <a:chExt cx="0" cy="0"/>
        </a:xfrm>
      </p:grpSpPr>
      <p:pic>
        <p:nvPicPr>
          <p:cNvPr descr="Patrón de fondo&#10;&#10;Descripción generada automáticamente" id="23" name="Google Shape;23;p45"/>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4" name="Google Shape;24;p45"/>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5" name="Shape 25"/>
        <p:cNvGrpSpPr/>
        <p:nvPr/>
      </p:nvGrpSpPr>
      <p:grpSpPr>
        <a:xfrm>
          <a:off x="0" y="0"/>
          <a:ext cx="0" cy="0"/>
          <a:chOff x="0" y="0"/>
          <a:chExt cx="0" cy="0"/>
        </a:xfrm>
      </p:grpSpPr>
      <p:sp>
        <p:nvSpPr>
          <p:cNvPr id="26" name="Google Shape;26;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9" name="Shape 29"/>
        <p:cNvGrpSpPr/>
        <p:nvPr/>
      </p:nvGrpSpPr>
      <p:grpSpPr>
        <a:xfrm>
          <a:off x="0" y="0"/>
          <a:ext cx="0" cy="0"/>
          <a:chOff x="0" y="0"/>
          <a:chExt cx="0" cy="0"/>
        </a:xfrm>
      </p:grpSpPr>
      <p:sp>
        <p:nvSpPr>
          <p:cNvPr id="30" name="Google Shape;30;p4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 name="Google Shape;32;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5" name="Shape 35"/>
        <p:cNvGrpSpPr/>
        <p:nvPr/>
      </p:nvGrpSpPr>
      <p:grpSpPr>
        <a:xfrm>
          <a:off x="0" y="0"/>
          <a:ext cx="0" cy="0"/>
          <a:chOff x="0" y="0"/>
          <a:chExt cx="0" cy="0"/>
        </a:xfrm>
      </p:grpSpPr>
      <p:sp>
        <p:nvSpPr>
          <p:cNvPr id="36" name="Google Shape;36;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1" name="Shape 41"/>
        <p:cNvGrpSpPr/>
        <p:nvPr/>
      </p:nvGrpSpPr>
      <p:grpSpPr>
        <a:xfrm>
          <a:off x="0" y="0"/>
          <a:ext cx="0" cy="0"/>
          <a:chOff x="0" y="0"/>
          <a:chExt cx="0" cy="0"/>
        </a:xfrm>
      </p:grpSpPr>
      <p:sp>
        <p:nvSpPr>
          <p:cNvPr id="42" name="Google Shape;42;p4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4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4" name="Google Shape;44;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7" name="Shape 47"/>
        <p:cNvGrpSpPr/>
        <p:nvPr/>
      </p:nvGrpSpPr>
      <p:grpSpPr>
        <a:xfrm>
          <a:off x="0" y="0"/>
          <a:ext cx="0" cy="0"/>
          <a:chOff x="0" y="0"/>
          <a:chExt cx="0" cy="0"/>
        </a:xfrm>
      </p:grpSpPr>
      <p:sp>
        <p:nvSpPr>
          <p:cNvPr id="48" name="Google Shape;48;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5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4" name="Shape 54"/>
        <p:cNvGrpSpPr/>
        <p:nvPr/>
      </p:nvGrpSpPr>
      <p:grpSpPr>
        <a:xfrm>
          <a:off x="0" y="0"/>
          <a:ext cx="0" cy="0"/>
          <a:chOff x="0" y="0"/>
          <a:chExt cx="0" cy="0"/>
        </a:xfrm>
      </p:grpSpPr>
      <p:sp>
        <p:nvSpPr>
          <p:cNvPr id="55" name="Google Shape;55;p5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5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5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5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5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docs.flutter.dev/ui/widgets" TargetMode="Externa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hyperlink" Target="https://api.flutter.dev/flutter/material/MaterialApp-class.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api.flutter.dev/flutter/material/MaterialApp-class.html" TargetMode="External"/><Relationship Id="rId4" Type="http://schemas.openxmlformats.org/officeDocument/2006/relationships/hyperlink" Target="https://docs.flutter.dev/ui/widgets/material" TargetMode="External"/><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hyperlink" Target="https://api.flutter.dev/flutter/material/Scaffold-class.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hyperlink" Target="https://api.flutter.dev/flutter/material/Scaffold-class.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api.flutter.dev/flutter/material/Scaffold-class.html" TargetMode="Externa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hyperlink" Target="https://esflutter.dev/"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
          <p:cNvSpPr txBox="1"/>
          <p:nvPr/>
        </p:nvSpPr>
        <p:spPr>
          <a:xfrm>
            <a:off x="528931" y="1997765"/>
            <a:ext cx="10948605" cy="206210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ES" sz="8000" u="none" cap="none" strike="noStrike">
                <a:solidFill>
                  <a:schemeClr val="dk1"/>
                </a:solidFill>
                <a:latin typeface="Calibri"/>
                <a:ea typeface="Calibri"/>
                <a:cs typeface="Calibri"/>
                <a:sym typeface="Calibri"/>
              </a:rPr>
              <a:t>Flutter: </a:t>
            </a:r>
            <a:endParaRPr/>
          </a:p>
          <a:p>
            <a:pPr indent="0" lvl="0" marL="0" marR="0" rtl="0" algn="ctr">
              <a:spcBef>
                <a:spcPts val="0"/>
              </a:spcBef>
              <a:spcAft>
                <a:spcPts val="0"/>
              </a:spcAft>
              <a:buNone/>
            </a:pPr>
            <a:r>
              <a:rPr b="1" i="1" lang="es-ES" sz="4800" u="none" cap="none" strike="noStrike">
                <a:solidFill>
                  <a:schemeClr val="dk1"/>
                </a:solidFill>
                <a:latin typeface="Calibri"/>
                <a:ea typeface="Calibri"/>
                <a:cs typeface="Calibri"/>
                <a:sym typeface="Calibri"/>
              </a:rPr>
              <a:t>Fundamentos y Exploración</a:t>
            </a:r>
            <a:endParaRPr b="1" i="1" sz="4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0"/>
          <p:cNvSpPr/>
          <p:nvPr/>
        </p:nvSpPr>
        <p:spPr>
          <a:xfrm flipH="1">
            <a:off x="7470647" y="1911491"/>
            <a:ext cx="3970151" cy="3970151"/>
          </a:xfrm>
          <a:prstGeom prst="arc">
            <a:avLst>
              <a:gd fmla="val 16200000" name="adj1"/>
              <a:gd fmla="val 5433205" name="adj2"/>
            </a:avLst>
          </a:prstGeom>
          <a:noFill/>
          <a:ln cap="flat" cmpd="sng" w="53975">
            <a:solidFill>
              <a:srgbClr val="D9D9D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Calibri"/>
              <a:ea typeface="Calibri"/>
              <a:cs typeface="Calibri"/>
              <a:sym typeface="Calibri"/>
            </a:endParaRPr>
          </a:p>
        </p:txBody>
      </p:sp>
      <p:sp>
        <p:nvSpPr>
          <p:cNvPr id="255" name="Google Shape;255;p10"/>
          <p:cNvSpPr/>
          <p:nvPr/>
        </p:nvSpPr>
        <p:spPr>
          <a:xfrm flipH="1">
            <a:off x="8506407" y="2491410"/>
            <a:ext cx="2680192" cy="2626584"/>
          </a:xfrm>
          <a:custGeom>
            <a:rect b="b" l="l" r="r" t="t"/>
            <a:pathLst>
              <a:path extrusionOk="0" h="466725" w="476250">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10"/>
          <p:cNvSpPr/>
          <p:nvPr/>
        </p:nvSpPr>
        <p:spPr>
          <a:xfrm flipH="1">
            <a:off x="8610310" y="1968456"/>
            <a:ext cx="216118" cy="216118"/>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257" name="Google Shape;257;p10"/>
          <p:cNvSpPr/>
          <p:nvPr/>
        </p:nvSpPr>
        <p:spPr>
          <a:xfrm flipH="1">
            <a:off x="6349815" y="1825365"/>
            <a:ext cx="549613" cy="549613"/>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rgbClr val="3F3F3F"/>
              </a:solidFill>
              <a:latin typeface="Calibri"/>
              <a:ea typeface="Calibri"/>
              <a:cs typeface="Calibri"/>
              <a:sym typeface="Calibri"/>
            </a:endParaRPr>
          </a:p>
        </p:txBody>
      </p:sp>
      <p:grpSp>
        <p:nvGrpSpPr>
          <p:cNvPr id="258" name="Google Shape;258;p10"/>
          <p:cNvGrpSpPr/>
          <p:nvPr/>
        </p:nvGrpSpPr>
        <p:grpSpPr>
          <a:xfrm flipH="1">
            <a:off x="379366" y="1575001"/>
            <a:ext cx="5824367" cy="1099356"/>
            <a:chOff x="4716014" y="1639851"/>
            <a:chExt cx="3888434" cy="1098879"/>
          </a:xfrm>
        </p:grpSpPr>
        <p:sp>
          <p:nvSpPr>
            <p:cNvPr id="259" name="Google Shape;259;p10"/>
            <p:cNvSpPr txBox="1"/>
            <p:nvPr/>
          </p:nvSpPr>
          <p:spPr>
            <a:xfrm>
              <a:off x="4716015" y="1846565"/>
              <a:ext cx="3888433" cy="892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1300">
                  <a:solidFill>
                    <a:schemeClr val="dk1"/>
                  </a:solidFill>
                  <a:latin typeface="Calibri"/>
                  <a:ea typeface="Calibri"/>
                  <a:cs typeface="Calibri"/>
                  <a:sym typeface="Calibri"/>
                </a:rPr>
                <a:t>Flutter permite crear aplicaciones para múltiples plataformas a partir de una sola base de código, incluyendo iOS, Android, web y próximamente también aplicaciones de escritorio (Windows, macOS y Linux). Esto ahorra tiempo y esfuerzo en el desarrollo y mantenimiento de aplicaciones para diferentes sistemas operativos.</a:t>
              </a:r>
              <a:endParaRPr/>
            </a:p>
          </p:txBody>
        </p:sp>
        <p:sp>
          <p:nvSpPr>
            <p:cNvPr id="260" name="Google Shape;260;p10"/>
            <p:cNvSpPr txBox="1"/>
            <p:nvPr/>
          </p:nvSpPr>
          <p:spPr>
            <a:xfrm>
              <a:off x="4716014" y="1639851"/>
              <a:ext cx="3888433" cy="2922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ES" sz="1300">
                  <a:solidFill>
                    <a:schemeClr val="dk1"/>
                  </a:solidFill>
                  <a:latin typeface="Calibri"/>
                  <a:ea typeface="Calibri"/>
                  <a:cs typeface="Calibri"/>
                  <a:sym typeface="Calibri"/>
                </a:rPr>
                <a:t>Desarrollo multiplataforma</a:t>
              </a:r>
              <a:endParaRPr b="1" sz="1300">
                <a:solidFill>
                  <a:srgbClr val="3F3F3F"/>
                </a:solidFill>
                <a:latin typeface="Calibri"/>
                <a:ea typeface="Calibri"/>
                <a:cs typeface="Calibri"/>
                <a:sym typeface="Calibri"/>
              </a:endParaRPr>
            </a:p>
          </p:txBody>
        </p:sp>
      </p:grpSp>
      <p:sp>
        <p:nvSpPr>
          <p:cNvPr id="261" name="Google Shape;261;p10"/>
          <p:cNvSpPr/>
          <p:nvPr/>
        </p:nvSpPr>
        <p:spPr>
          <a:xfrm flipH="1">
            <a:off x="5514881" y="4387677"/>
            <a:ext cx="549613" cy="54961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rgbClr val="3F3F3F"/>
              </a:solidFill>
              <a:latin typeface="Calibri"/>
              <a:ea typeface="Calibri"/>
              <a:cs typeface="Calibri"/>
              <a:sym typeface="Calibri"/>
            </a:endParaRPr>
          </a:p>
        </p:txBody>
      </p:sp>
      <p:sp>
        <p:nvSpPr>
          <p:cNvPr id="262" name="Google Shape;262;p10"/>
          <p:cNvSpPr/>
          <p:nvPr/>
        </p:nvSpPr>
        <p:spPr>
          <a:xfrm flipH="1">
            <a:off x="6473642" y="5497857"/>
            <a:ext cx="549613" cy="54961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rgbClr val="3F3F3F"/>
              </a:solidFill>
              <a:latin typeface="Calibri"/>
              <a:ea typeface="Calibri"/>
              <a:cs typeface="Calibri"/>
              <a:sym typeface="Calibri"/>
            </a:endParaRPr>
          </a:p>
        </p:txBody>
      </p:sp>
      <p:sp>
        <p:nvSpPr>
          <p:cNvPr id="263" name="Google Shape;263;p10"/>
          <p:cNvSpPr/>
          <p:nvPr/>
        </p:nvSpPr>
        <p:spPr>
          <a:xfrm flipH="1">
            <a:off x="5654120" y="3140538"/>
            <a:ext cx="549613" cy="54961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rgbClr val="3F3F3F"/>
              </a:solidFill>
              <a:latin typeface="Calibri"/>
              <a:ea typeface="Calibri"/>
              <a:cs typeface="Calibri"/>
              <a:sym typeface="Calibri"/>
            </a:endParaRPr>
          </a:p>
        </p:txBody>
      </p:sp>
      <p:grpSp>
        <p:nvGrpSpPr>
          <p:cNvPr id="264" name="Google Shape;264;p10"/>
          <p:cNvGrpSpPr/>
          <p:nvPr/>
        </p:nvGrpSpPr>
        <p:grpSpPr>
          <a:xfrm flipH="1">
            <a:off x="442866" y="2981053"/>
            <a:ext cx="5115066" cy="1099356"/>
            <a:chOff x="4716014" y="1639851"/>
            <a:chExt cx="3888434" cy="1098879"/>
          </a:xfrm>
        </p:grpSpPr>
        <p:sp>
          <p:nvSpPr>
            <p:cNvPr id="265" name="Google Shape;265;p10"/>
            <p:cNvSpPr txBox="1"/>
            <p:nvPr/>
          </p:nvSpPr>
          <p:spPr>
            <a:xfrm>
              <a:off x="4716015" y="1846565"/>
              <a:ext cx="3888433" cy="892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1300">
                  <a:solidFill>
                    <a:schemeClr val="dk1"/>
                  </a:solidFill>
                  <a:latin typeface="Calibri"/>
                  <a:ea typeface="Calibri"/>
                  <a:cs typeface="Calibri"/>
                  <a:sym typeface="Calibri"/>
                </a:rPr>
                <a:t>Flutter utiliza un sistema de widgets personalizables y altamente flexibles que permiten diseñar interfaces de usuario atractivas y adaptables. Puedes crear widgets personalizados o personalizar los widgets incorporados para cumplir con tus necesidades de diseño.</a:t>
              </a:r>
              <a:endParaRPr/>
            </a:p>
          </p:txBody>
        </p:sp>
        <p:sp>
          <p:nvSpPr>
            <p:cNvPr id="266" name="Google Shape;266;p10"/>
            <p:cNvSpPr txBox="1"/>
            <p:nvPr/>
          </p:nvSpPr>
          <p:spPr>
            <a:xfrm>
              <a:off x="4716014" y="1639851"/>
              <a:ext cx="3888433" cy="2922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300">
                  <a:solidFill>
                    <a:schemeClr val="dk1"/>
                  </a:solidFill>
                  <a:latin typeface="Calibri"/>
                  <a:ea typeface="Calibri"/>
                  <a:cs typeface="Calibri"/>
                  <a:sym typeface="Calibri"/>
                </a:rPr>
                <a:t>Widgets personalizables</a:t>
              </a:r>
              <a:endParaRPr b="1" sz="1300">
                <a:solidFill>
                  <a:schemeClr val="dk1"/>
                </a:solidFill>
                <a:latin typeface="Calibri"/>
                <a:ea typeface="Calibri"/>
                <a:cs typeface="Calibri"/>
                <a:sym typeface="Calibri"/>
              </a:endParaRPr>
            </a:p>
          </p:txBody>
        </p:sp>
      </p:grpSp>
      <p:grpSp>
        <p:nvGrpSpPr>
          <p:cNvPr id="267" name="Google Shape;267;p10"/>
          <p:cNvGrpSpPr/>
          <p:nvPr/>
        </p:nvGrpSpPr>
        <p:grpSpPr>
          <a:xfrm flipH="1">
            <a:off x="469900" y="4328001"/>
            <a:ext cx="5000149" cy="899301"/>
            <a:chOff x="4716014" y="1639851"/>
            <a:chExt cx="3888434" cy="898911"/>
          </a:xfrm>
        </p:grpSpPr>
        <p:sp>
          <p:nvSpPr>
            <p:cNvPr id="268" name="Google Shape;268;p10"/>
            <p:cNvSpPr txBox="1"/>
            <p:nvPr/>
          </p:nvSpPr>
          <p:spPr>
            <a:xfrm>
              <a:off x="4716015" y="1846565"/>
              <a:ext cx="3888433" cy="6921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1300">
                  <a:solidFill>
                    <a:schemeClr val="dk1"/>
                  </a:solidFill>
                  <a:latin typeface="Calibri"/>
                  <a:ea typeface="Calibri"/>
                  <a:cs typeface="Calibri"/>
                  <a:sym typeface="Calibri"/>
                </a:rPr>
                <a:t>Flutter utiliza el motor gráfico Skia, Flutter utiliza la compilación en código nativo (AOT) para generar código altamente optimizado, lo que mejora la velocidad de ejecución de la aplicación.</a:t>
              </a:r>
              <a:endParaRPr/>
            </a:p>
          </p:txBody>
        </p:sp>
        <p:sp>
          <p:nvSpPr>
            <p:cNvPr id="269" name="Google Shape;269;p10"/>
            <p:cNvSpPr txBox="1"/>
            <p:nvPr/>
          </p:nvSpPr>
          <p:spPr>
            <a:xfrm>
              <a:off x="4716014" y="1639851"/>
              <a:ext cx="3888433" cy="2922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300">
                  <a:solidFill>
                    <a:schemeClr val="dk1"/>
                  </a:solidFill>
                  <a:latin typeface="Calibri"/>
                  <a:ea typeface="Calibri"/>
                  <a:cs typeface="Calibri"/>
                  <a:sym typeface="Calibri"/>
                </a:rPr>
                <a:t>Rendimiento de alta calidad</a:t>
              </a:r>
              <a:endParaRPr b="1" sz="1300">
                <a:solidFill>
                  <a:schemeClr val="dk1"/>
                </a:solidFill>
                <a:latin typeface="Calibri"/>
                <a:ea typeface="Calibri"/>
                <a:cs typeface="Calibri"/>
                <a:sym typeface="Calibri"/>
              </a:endParaRPr>
            </a:p>
          </p:txBody>
        </p:sp>
      </p:grpSp>
      <p:sp>
        <p:nvSpPr>
          <p:cNvPr id="270" name="Google Shape;270;p10"/>
          <p:cNvSpPr/>
          <p:nvPr/>
        </p:nvSpPr>
        <p:spPr>
          <a:xfrm flipH="1">
            <a:off x="7472818" y="3295854"/>
            <a:ext cx="216118" cy="216118"/>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271" name="Google Shape;271;p10"/>
          <p:cNvSpPr/>
          <p:nvPr/>
        </p:nvSpPr>
        <p:spPr>
          <a:xfrm flipH="1">
            <a:off x="8610310" y="5640948"/>
            <a:ext cx="216118" cy="216118"/>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cxnSp>
        <p:nvCxnSpPr>
          <p:cNvPr id="272" name="Google Shape;272;p10"/>
          <p:cNvCxnSpPr/>
          <p:nvPr/>
        </p:nvCxnSpPr>
        <p:spPr>
          <a:xfrm flipH="1">
            <a:off x="7214446" y="2076563"/>
            <a:ext cx="1080470" cy="1"/>
          </a:xfrm>
          <a:prstGeom prst="straightConnector1">
            <a:avLst/>
          </a:prstGeom>
          <a:noFill/>
          <a:ln cap="flat" cmpd="sng" w="19050">
            <a:solidFill>
              <a:srgbClr val="BFBFBF"/>
            </a:solidFill>
            <a:prstDash val="solid"/>
            <a:miter lim="800000"/>
            <a:headEnd len="med" w="med" type="oval"/>
            <a:tailEnd len="med" w="med" type="oval"/>
          </a:ln>
        </p:spPr>
      </p:cxnSp>
      <p:cxnSp>
        <p:nvCxnSpPr>
          <p:cNvPr id="273" name="Google Shape;273;p10"/>
          <p:cNvCxnSpPr/>
          <p:nvPr/>
        </p:nvCxnSpPr>
        <p:spPr>
          <a:xfrm flipH="1">
            <a:off x="6352070" y="3391736"/>
            <a:ext cx="1080470" cy="1"/>
          </a:xfrm>
          <a:prstGeom prst="straightConnector1">
            <a:avLst/>
          </a:prstGeom>
          <a:noFill/>
          <a:ln cap="flat" cmpd="sng" w="19050">
            <a:solidFill>
              <a:srgbClr val="BFBFBF"/>
            </a:solidFill>
            <a:prstDash val="solid"/>
            <a:miter lim="800000"/>
            <a:headEnd len="med" w="med" type="oval"/>
            <a:tailEnd len="med" w="med" type="oval"/>
          </a:ln>
        </p:spPr>
      </p:cxnSp>
      <p:cxnSp>
        <p:nvCxnSpPr>
          <p:cNvPr id="274" name="Google Shape;274;p10"/>
          <p:cNvCxnSpPr/>
          <p:nvPr/>
        </p:nvCxnSpPr>
        <p:spPr>
          <a:xfrm flipH="1">
            <a:off x="6350104" y="4662484"/>
            <a:ext cx="1080470" cy="1"/>
          </a:xfrm>
          <a:prstGeom prst="straightConnector1">
            <a:avLst/>
          </a:prstGeom>
          <a:noFill/>
          <a:ln cap="flat" cmpd="sng" w="19050">
            <a:solidFill>
              <a:srgbClr val="BFBFBF"/>
            </a:solidFill>
            <a:prstDash val="solid"/>
            <a:miter lim="800000"/>
            <a:headEnd len="med" w="med" type="oval"/>
            <a:tailEnd len="med" w="med" type="oval"/>
          </a:ln>
        </p:spPr>
      </p:cxnSp>
      <p:cxnSp>
        <p:nvCxnSpPr>
          <p:cNvPr id="275" name="Google Shape;275;p10"/>
          <p:cNvCxnSpPr/>
          <p:nvPr/>
        </p:nvCxnSpPr>
        <p:spPr>
          <a:xfrm flipH="1">
            <a:off x="7276360" y="5749055"/>
            <a:ext cx="1080470" cy="1"/>
          </a:xfrm>
          <a:prstGeom prst="straightConnector1">
            <a:avLst/>
          </a:prstGeom>
          <a:noFill/>
          <a:ln cap="flat" cmpd="sng" w="19050">
            <a:solidFill>
              <a:srgbClr val="BFBFBF"/>
            </a:solidFill>
            <a:prstDash val="solid"/>
            <a:miter lim="800000"/>
            <a:headEnd len="med" w="med" type="oval"/>
            <a:tailEnd len="med" w="med" type="oval"/>
          </a:ln>
        </p:spPr>
      </p:cxnSp>
      <p:sp>
        <p:nvSpPr>
          <p:cNvPr id="276" name="Google Shape;276;p10"/>
          <p:cNvSpPr/>
          <p:nvPr/>
        </p:nvSpPr>
        <p:spPr>
          <a:xfrm>
            <a:off x="6589058" y="5628122"/>
            <a:ext cx="292786" cy="293510"/>
          </a:xfrm>
          <a:custGeom>
            <a:rect b="b" l="l" r="r" t="t"/>
            <a:pathLst>
              <a:path extrusionOk="0" h="3248012" w="3240000">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277" name="Google Shape;277;p10"/>
          <p:cNvSpPr/>
          <p:nvPr/>
        </p:nvSpPr>
        <p:spPr>
          <a:xfrm flipH="1">
            <a:off x="5664458" y="4482410"/>
            <a:ext cx="236253" cy="341315"/>
          </a:xfrm>
          <a:custGeom>
            <a:rect b="b" l="l" r="r" t="t"/>
            <a:pathLst>
              <a:path extrusionOk="0" h="3200962" w="2215656">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grpSp>
        <p:nvGrpSpPr>
          <p:cNvPr id="278" name="Google Shape;278;p10"/>
          <p:cNvGrpSpPr/>
          <p:nvPr/>
        </p:nvGrpSpPr>
        <p:grpSpPr>
          <a:xfrm>
            <a:off x="10122602" y="3390900"/>
            <a:ext cx="534724" cy="533693"/>
            <a:chOff x="7167947" y="1624190"/>
            <a:chExt cx="2677920" cy="2672764"/>
          </a:xfrm>
        </p:grpSpPr>
        <p:sp>
          <p:nvSpPr>
            <p:cNvPr id="279" name="Google Shape;279;p10"/>
            <p:cNvSpPr/>
            <p:nvPr/>
          </p:nvSpPr>
          <p:spPr>
            <a:xfrm>
              <a:off x="7167947" y="1624190"/>
              <a:ext cx="2677920" cy="2672764"/>
            </a:xfrm>
            <a:custGeom>
              <a:rect b="b" l="l" r="r" t="t"/>
              <a:pathLst>
                <a:path extrusionOk="0" h="2672762" w="267792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10"/>
            <p:cNvSpPr/>
            <p:nvPr/>
          </p:nvSpPr>
          <p:spPr>
            <a:xfrm>
              <a:off x="7628244" y="2084297"/>
              <a:ext cx="1757326" cy="1752551"/>
            </a:xfrm>
            <a:custGeom>
              <a:rect b="b" l="l" r="r" t="t"/>
              <a:pathLst>
                <a:path extrusionOk="0" h="1893636" w="189879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1" name="Google Shape;281;p10"/>
          <p:cNvSpPr txBox="1"/>
          <p:nvPr/>
        </p:nvSpPr>
        <p:spPr>
          <a:xfrm>
            <a:off x="590228" y="210142"/>
            <a:ext cx="10515600" cy="1325563"/>
          </a:xfrm>
          <a:prstGeom prst="rect">
            <a:avLst/>
          </a:prstGeom>
          <a:noFill/>
          <a:ln>
            <a:noFill/>
          </a:ln>
        </p:spPr>
        <p:txBody>
          <a:bodyPr anchorCtr="0" anchor="ctr" bIns="45700" lIns="91425" spcFirstLastPara="1" rIns="91425" wrap="square" tIns="45700">
            <a:noAutofit/>
          </a:bodyPr>
          <a:lstStyle/>
          <a:p>
            <a:pPr indent="0" lvl="0" marL="449580" marR="0" rtl="0" algn="just">
              <a:lnSpc>
                <a:spcPct val="107000"/>
              </a:lnSpc>
              <a:spcBef>
                <a:spcPts val="0"/>
              </a:spcBef>
              <a:spcAft>
                <a:spcPts val="0"/>
              </a:spcAft>
              <a:buClr>
                <a:schemeClr val="lt1"/>
              </a:buClr>
              <a:buSzPts val="3600"/>
              <a:buFont typeface="Calibri"/>
              <a:buNone/>
            </a:pPr>
            <a:r>
              <a:rPr b="1" lang="es-ES" sz="3600">
                <a:solidFill>
                  <a:schemeClr val="lt1"/>
                </a:solidFill>
                <a:latin typeface="Calibri"/>
                <a:ea typeface="Calibri"/>
                <a:cs typeface="Calibri"/>
                <a:sym typeface="Calibri"/>
              </a:rPr>
              <a:t>¿Por qué Flutter?</a:t>
            </a:r>
            <a:endParaRPr sz="3600">
              <a:solidFill>
                <a:schemeClr val="lt1"/>
              </a:solidFill>
              <a:latin typeface="Calibri"/>
              <a:ea typeface="Calibri"/>
              <a:cs typeface="Calibri"/>
              <a:sym typeface="Calibri"/>
            </a:endParaRPr>
          </a:p>
        </p:txBody>
      </p:sp>
      <p:sp>
        <p:nvSpPr>
          <p:cNvPr id="282" name="Google Shape;282;p10"/>
          <p:cNvSpPr/>
          <p:nvPr/>
        </p:nvSpPr>
        <p:spPr>
          <a:xfrm flipH="1">
            <a:off x="7538563" y="4582114"/>
            <a:ext cx="216118" cy="21611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grpSp>
        <p:nvGrpSpPr>
          <p:cNvPr id="283" name="Google Shape;283;p10"/>
          <p:cNvGrpSpPr/>
          <p:nvPr/>
        </p:nvGrpSpPr>
        <p:grpSpPr>
          <a:xfrm flipH="1">
            <a:off x="557784" y="5501340"/>
            <a:ext cx="5000148" cy="763765"/>
            <a:chOff x="4689045" y="1753647"/>
            <a:chExt cx="3888434" cy="699224"/>
          </a:xfrm>
        </p:grpSpPr>
        <p:sp>
          <p:nvSpPr>
            <p:cNvPr id="284" name="Google Shape;284;p10"/>
            <p:cNvSpPr txBox="1"/>
            <p:nvPr/>
          </p:nvSpPr>
          <p:spPr>
            <a:xfrm>
              <a:off x="4689045" y="2002041"/>
              <a:ext cx="3888433" cy="450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1300">
                  <a:solidFill>
                    <a:schemeClr val="dk1"/>
                  </a:solidFill>
                  <a:latin typeface="Calibri"/>
                  <a:ea typeface="Calibri"/>
                  <a:cs typeface="Calibri"/>
                  <a:sym typeface="Calibri"/>
                </a:rPr>
                <a:t>Esta característica permite a los desarrolladores ver los cambios en tiempo real mientras desarrollan la aplicación.</a:t>
              </a:r>
              <a:endParaRPr/>
            </a:p>
          </p:txBody>
        </p:sp>
        <p:sp>
          <p:nvSpPr>
            <p:cNvPr id="285" name="Google Shape;285;p10"/>
            <p:cNvSpPr txBox="1"/>
            <p:nvPr/>
          </p:nvSpPr>
          <p:spPr>
            <a:xfrm>
              <a:off x="4689046" y="1753647"/>
              <a:ext cx="3888433" cy="2676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ES" sz="1300">
                  <a:solidFill>
                    <a:schemeClr val="dk1"/>
                  </a:solidFill>
                  <a:latin typeface="Calibri"/>
                  <a:ea typeface="Calibri"/>
                  <a:cs typeface="Calibri"/>
                  <a:sym typeface="Calibri"/>
                </a:rPr>
                <a:t>Recarga en caliente (Hot Reload)</a:t>
              </a:r>
              <a:endParaRPr b="0" i="0" sz="1300">
                <a:solidFill>
                  <a:schemeClr val="dk1"/>
                </a:solidFill>
                <a:latin typeface="Calibri"/>
                <a:ea typeface="Calibri"/>
                <a:cs typeface="Calibri"/>
                <a:sym typeface="Calibri"/>
              </a:endParaRPr>
            </a:p>
          </p:txBody>
        </p:sp>
      </p:grpSp>
      <p:pic>
        <p:nvPicPr>
          <p:cNvPr id="286" name="Google Shape;286;p10"/>
          <p:cNvPicPr preferRelativeResize="0"/>
          <p:nvPr/>
        </p:nvPicPr>
        <p:blipFill rotWithShape="1">
          <a:blip r:embed="rId3">
            <a:alphaModFix/>
          </a:blip>
          <a:srcRect b="0" l="0" r="72475" t="0"/>
          <a:stretch/>
        </p:blipFill>
        <p:spPr>
          <a:xfrm>
            <a:off x="8960633" y="3924593"/>
            <a:ext cx="611231" cy="634095"/>
          </a:xfrm>
          <a:prstGeom prst="rect">
            <a:avLst/>
          </a:prstGeom>
          <a:noFill/>
          <a:ln>
            <a:noFill/>
          </a:ln>
        </p:spPr>
      </p:pic>
      <p:pic>
        <p:nvPicPr>
          <p:cNvPr id="287" name="Google Shape;287;p10"/>
          <p:cNvPicPr preferRelativeResize="0"/>
          <p:nvPr/>
        </p:nvPicPr>
        <p:blipFill rotWithShape="1">
          <a:blip r:embed="rId4">
            <a:alphaModFix/>
          </a:blip>
          <a:srcRect b="0" l="33052" r="0" t="0"/>
          <a:stretch/>
        </p:blipFill>
        <p:spPr>
          <a:xfrm>
            <a:off x="9520448" y="4098336"/>
            <a:ext cx="1125708" cy="480139"/>
          </a:xfrm>
          <a:prstGeom prst="rect">
            <a:avLst/>
          </a:prstGeom>
          <a:noFill/>
          <a:ln>
            <a:noFill/>
          </a:ln>
        </p:spPr>
      </p:pic>
      <p:sp>
        <p:nvSpPr>
          <p:cNvPr id="288" name="Google Shape;288;p10"/>
          <p:cNvSpPr/>
          <p:nvPr/>
        </p:nvSpPr>
        <p:spPr>
          <a:xfrm>
            <a:off x="6474162" y="1962383"/>
            <a:ext cx="328676" cy="248202"/>
          </a:xfrm>
          <a:custGeom>
            <a:rect b="b" l="l" r="r" t="t"/>
            <a:pathLst>
              <a:path extrusionOk="0" h="3240000" w="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289" name="Google Shape;289;p10"/>
          <p:cNvSpPr/>
          <p:nvPr/>
        </p:nvSpPr>
        <p:spPr>
          <a:xfrm>
            <a:off x="5816417" y="3301751"/>
            <a:ext cx="241483" cy="239505"/>
          </a:xfrm>
          <a:custGeom>
            <a:rect b="b" l="l" r="r" t="t"/>
            <a:pathLst>
              <a:path extrusionOk="0" h="2574247" w="3240000">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5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5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1"/>
          <p:cNvSpPr txBox="1"/>
          <p:nvPr/>
        </p:nvSpPr>
        <p:spPr>
          <a:xfrm>
            <a:off x="590228" y="210142"/>
            <a:ext cx="10515600" cy="1325563"/>
          </a:xfrm>
          <a:prstGeom prst="rect">
            <a:avLst/>
          </a:prstGeom>
          <a:noFill/>
          <a:ln>
            <a:noFill/>
          </a:ln>
        </p:spPr>
        <p:txBody>
          <a:bodyPr anchorCtr="0" anchor="ctr" bIns="45700" lIns="91425" spcFirstLastPara="1" rIns="91425" wrap="square" tIns="45700">
            <a:noAutofit/>
          </a:bodyPr>
          <a:lstStyle/>
          <a:p>
            <a:pPr indent="0" lvl="0" marL="449580" marR="0" rtl="0" algn="just">
              <a:lnSpc>
                <a:spcPct val="107000"/>
              </a:lnSpc>
              <a:spcBef>
                <a:spcPts val="0"/>
              </a:spcBef>
              <a:spcAft>
                <a:spcPts val="0"/>
              </a:spcAft>
              <a:buClr>
                <a:schemeClr val="lt1"/>
              </a:buClr>
              <a:buSzPts val="3600"/>
              <a:buFont typeface="Calibri"/>
              <a:buNone/>
            </a:pPr>
            <a:r>
              <a:rPr b="1" lang="es-ES" sz="3600">
                <a:solidFill>
                  <a:schemeClr val="lt1"/>
                </a:solidFill>
                <a:latin typeface="Calibri"/>
                <a:ea typeface="Calibri"/>
                <a:cs typeface="Calibri"/>
                <a:sym typeface="Calibri"/>
              </a:rPr>
              <a:t>¿Por qué Flutter?</a:t>
            </a:r>
            <a:endParaRPr sz="3600">
              <a:solidFill>
                <a:schemeClr val="lt1"/>
              </a:solidFill>
              <a:latin typeface="Calibri"/>
              <a:ea typeface="Calibri"/>
              <a:cs typeface="Calibri"/>
              <a:sym typeface="Calibri"/>
            </a:endParaRPr>
          </a:p>
        </p:txBody>
      </p:sp>
      <p:sp>
        <p:nvSpPr>
          <p:cNvPr id="295" name="Google Shape;295;p11"/>
          <p:cNvSpPr/>
          <p:nvPr/>
        </p:nvSpPr>
        <p:spPr>
          <a:xfrm flipH="1">
            <a:off x="7470647" y="1911491"/>
            <a:ext cx="3970151" cy="3970151"/>
          </a:xfrm>
          <a:prstGeom prst="arc">
            <a:avLst>
              <a:gd fmla="val 16200000" name="adj1"/>
              <a:gd fmla="val 5433205" name="adj2"/>
            </a:avLst>
          </a:prstGeom>
          <a:noFill/>
          <a:ln cap="flat" cmpd="sng" w="53975">
            <a:solidFill>
              <a:srgbClr val="D9D9D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Calibri"/>
              <a:ea typeface="Calibri"/>
              <a:cs typeface="Calibri"/>
              <a:sym typeface="Calibri"/>
            </a:endParaRPr>
          </a:p>
        </p:txBody>
      </p:sp>
      <p:sp>
        <p:nvSpPr>
          <p:cNvPr id="296" name="Google Shape;296;p11"/>
          <p:cNvSpPr/>
          <p:nvPr/>
        </p:nvSpPr>
        <p:spPr>
          <a:xfrm flipH="1">
            <a:off x="8506407" y="2491410"/>
            <a:ext cx="2680192" cy="2626584"/>
          </a:xfrm>
          <a:custGeom>
            <a:rect b="b" l="l" r="r" t="t"/>
            <a:pathLst>
              <a:path extrusionOk="0" h="466725" w="476250">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 name="Google Shape;297;p11"/>
          <p:cNvSpPr/>
          <p:nvPr/>
        </p:nvSpPr>
        <p:spPr>
          <a:xfrm flipH="1">
            <a:off x="8610310" y="1968456"/>
            <a:ext cx="216118" cy="216118"/>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8" name="Google Shape;298;p11"/>
          <p:cNvSpPr/>
          <p:nvPr/>
        </p:nvSpPr>
        <p:spPr>
          <a:xfrm flipH="1">
            <a:off x="6349815" y="1825365"/>
            <a:ext cx="549613" cy="549613"/>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3F3F3F"/>
              </a:solidFill>
              <a:latin typeface="Calibri"/>
              <a:ea typeface="Calibri"/>
              <a:cs typeface="Calibri"/>
              <a:sym typeface="Calibri"/>
            </a:endParaRPr>
          </a:p>
        </p:txBody>
      </p:sp>
      <p:sp>
        <p:nvSpPr>
          <p:cNvPr id="299" name="Google Shape;299;p11"/>
          <p:cNvSpPr/>
          <p:nvPr/>
        </p:nvSpPr>
        <p:spPr>
          <a:xfrm flipH="1">
            <a:off x="5404188" y="3661611"/>
            <a:ext cx="549613" cy="54961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3F3F3F"/>
              </a:solidFill>
              <a:latin typeface="Calibri"/>
              <a:ea typeface="Calibri"/>
              <a:cs typeface="Calibri"/>
              <a:sym typeface="Calibri"/>
            </a:endParaRPr>
          </a:p>
        </p:txBody>
      </p:sp>
      <p:sp>
        <p:nvSpPr>
          <p:cNvPr id="300" name="Google Shape;300;p11"/>
          <p:cNvSpPr/>
          <p:nvPr/>
        </p:nvSpPr>
        <p:spPr>
          <a:xfrm flipH="1">
            <a:off x="6473642" y="5497857"/>
            <a:ext cx="549613" cy="54961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3F3F3F"/>
              </a:solidFill>
              <a:latin typeface="Calibri"/>
              <a:ea typeface="Calibri"/>
              <a:cs typeface="Calibri"/>
              <a:sym typeface="Calibri"/>
            </a:endParaRPr>
          </a:p>
        </p:txBody>
      </p:sp>
      <p:grpSp>
        <p:nvGrpSpPr>
          <p:cNvPr id="301" name="Google Shape;301;p11"/>
          <p:cNvGrpSpPr/>
          <p:nvPr/>
        </p:nvGrpSpPr>
        <p:grpSpPr>
          <a:xfrm flipH="1">
            <a:off x="590226" y="5383890"/>
            <a:ext cx="5723725" cy="760707"/>
            <a:chOff x="4716016" y="1609181"/>
            <a:chExt cx="4820997" cy="760377"/>
          </a:xfrm>
        </p:grpSpPr>
        <p:sp>
          <p:nvSpPr>
            <p:cNvPr id="302" name="Google Shape;302;p11"/>
            <p:cNvSpPr txBox="1"/>
            <p:nvPr/>
          </p:nvSpPr>
          <p:spPr>
            <a:xfrm>
              <a:off x="4716016" y="1846565"/>
              <a:ext cx="4820997" cy="5229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3F3F3F"/>
                  </a:solidFill>
                  <a:latin typeface="Calibri"/>
                  <a:ea typeface="Calibri"/>
                  <a:cs typeface="Calibri"/>
                  <a:sym typeface="Calibri"/>
                </a:rPr>
                <a:t>Flutter cuenta con herramientas de desarrollo sólidas, como el entorno de desarrollo integrado (IDE) de Dart y extensiones para Visual Studio Code.</a:t>
              </a:r>
              <a:endParaRPr sz="1400">
                <a:solidFill>
                  <a:srgbClr val="3F3F3F"/>
                </a:solidFill>
                <a:latin typeface="Calibri"/>
                <a:ea typeface="Calibri"/>
                <a:cs typeface="Calibri"/>
                <a:sym typeface="Calibri"/>
              </a:endParaRPr>
            </a:p>
          </p:txBody>
        </p:sp>
        <p:sp>
          <p:nvSpPr>
            <p:cNvPr id="303" name="Google Shape;303;p11"/>
            <p:cNvSpPr txBox="1"/>
            <p:nvPr/>
          </p:nvSpPr>
          <p:spPr>
            <a:xfrm>
              <a:off x="5648580" y="1609181"/>
              <a:ext cx="3888433" cy="3076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rgbClr val="3F3F3F"/>
                  </a:solidFill>
                  <a:latin typeface="Calibri"/>
                  <a:ea typeface="Calibri"/>
                  <a:cs typeface="Calibri"/>
                  <a:sym typeface="Calibri"/>
                </a:rPr>
                <a:t>Herramientas de desarrollo</a:t>
              </a:r>
              <a:endParaRPr b="1" sz="1400">
                <a:solidFill>
                  <a:srgbClr val="3F3F3F"/>
                </a:solidFill>
                <a:latin typeface="Calibri"/>
                <a:ea typeface="Calibri"/>
                <a:cs typeface="Calibri"/>
                <a:sym typeface="Calibri"/>
              </a:endParaRPr>
            </a:p>
          </p:txBody>
        </p:sp>
      </p:grpSp>
      <p:sp>
        <p:nvSpPr>
          <p:cNvPr id="304" name="Google Shape;304;p11"/>
          <p:cNvSpPr/>
          <p:nvPr/>
        </p:nvSpPr>
        <p:spPr>
          <a:xfrm flipH="1">
            <a:off x="5654120" y="2743488"/>
            <a:ext cx="549613" cy="54961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3F3F3F"/>
              </a:solidFill>
              <a:latin typeface="Calibri"/>
              <a:ea typeface="Calibri"/>
              <a:cs typeface="Calibri"/>
              <a:sym typeface="Calibri"/>
            </a:endParaRPr>
          </a:p>
        </p:txBody>
      </p:sp>
      <p:sp>
        <p:nvSpPr>
          <p:cNvPr id="305" name="Google Shape;305;p11"/>
          <p:cNvSpPr/>
          <p:nvPr/>
        </p:nvSpPr>
        <p:spPr>
          <a:xfrm flipH="1">
            <a:off x="5629737" y="4579734"/>
            <a:ext cx="549613" cy="549613"/>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3F3F3F"/>
              </a:solidFill>
              <a:latin typeface="Calibri"/>
              <a:ea typeface="Calibri"/>
              <a:cs typeface="Calibri"/>
              <a:sym typeface="Calibri"/>
            </a:endParaRPr>
          </a:p>
        </p:txBody>
      </p:sp>
      <p:sp>
        <p:nvSpPr>
          <p:cNvPr id="306" name="Google Shape;306;p11"/>
          <p:cNvSpPr/>
          <p:nvPr/>
        </p:nvSpPr>
        <p:spPr>
          <a:xfrm flipH="1">
            <a:off x="7581254" y="2886580"/>
            <a:ext cx="216118" cy="216118"/>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7" name="Google Shape;307;p11"/>
          <p:cNvSpPr/>
          <p:nvPr/>
        </p:nvSpPr>
        <p:spPr>
          <a:xfrm flipH="1">
            <a:off x="7348378" y="3804702"/>
            <a:ext cx="216118" cy="21611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8" name="Google Shape;308;p11"/>
          <p:cNvSpPr/>
          <p:nvPr/>
        </p:nvSpPr>
        <p:spPr>
          <a:xfrm flipH="1">
            <a:off x="7601706" y="4722826"/>
            <a:ext cx="216118" cy="216118"/>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9" name="Google Shape;309;p11"/>
          <p:cNvSpPr/>
          <p:nvPr/>
        </p:nvSpPr>
        <p:spPr>
          <a:xfrm flipH="1">
            <a:off x="8610310" y="5640948"/>
            <a:ext cx="216118" cy="216118"/>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310" name="Google Shape;310;p11"/>
          <p:cNvCxnSpPr/>
          <p:nvPr/>
        </p:nvCxnSpPr>
        <p:spPr>
          <a:xfrm flipH="1">
            <a:off x="7214446" y="2076563"/>
            <a:ext cx="1080470" cy="1"/>
          </a:xfrm>
          <a:prstGeom prst="straightConnector1">
            <a:avLst/>
          </a:prstGeom>
          <a:noFill/>
          <a:ln cap="flat" cmpd="sng" w="19050">
            <a:solidFill>
              <a:srgbClr val="BFBFBF"/>
            </a:solidFill>
            <a:prstDash val="solid"/>
            <a:miter lim="800000"/>
            <a:headEnd len="med" w="med" type="oval"/>
            <a:tailEnd len="med" w="med" type="oval"/>
          </a:ln>
        </p:spPr>
      </p:cxnSp>
      <p:cxnSp>
        <p:nvCxnSpPr>
          <p:cNvPr id="311" name="Google Shape;311;p11"/>
          <p:cNvCxnSpPr/>
          <p:nvPr/>
        </p:nvCxnSpPr>
        <p:spPr>
          <a:xfrm flipH="1">
            <a:off x="6352070" y="2994686"/>
            <a:ext cx="1080470" cy="1"/>
          </a:xfrm>
          <a:prstGeom prst="straightConnector1">
            <a:avLst/>
          </a:prstGeom>
          <a:noFill/>
          <a:ln cap="flat" cmpd="sng" w="19050">
            <a:solidFill>
              <a:srgbClr val="BFBFBF"/>
            </a:solidFill>
            <a:prstDash val="solid"/>
            <a:miter lim="800000"/>
            <a:headEnd len="med" w="med" type="oval"/>
            <a:tailEnd len="med" w="med" type="oval"/>
          </a:ln>
        </p:spPr>
      </p:cxnSp>
      <p:cxnSp>
        <p:nvCxnSpPr>
          <p:cNvPr id="312" name="Google Shape;312;p11"/>
          <p:cNvCxnSpPr/>
          <p:nvPr/>
        </p:nvCxnSpPr>
        <p:spPr>
          <a:xfrm flipH="1">
            <a:off x="6110666" y="3912809"/>
            <a:ext cx="1080470" cy="1"/>
          </a:xfrm>
          <a:prstGeom prst="straightConnector1">
            <a:avLst/>
          </a:prstGeom>
          <a:noFill/>
          <a:ln cap="flat" cmpd="sng" w="19050">
            <a:solidFill>
              <a:srgbClr val="BFBFBF"/>
            </a:solidFill>
            <a:prstDash val="solid"/>
            <a:miter lim="800000"/>
            <a:headEnd len="med" w="med" type="oval"/>
            <a:tailEnd len="med" w="med" type="oval"/>
          </a:ln>
        </p:spPr>
      </p:cxnSp>
      <p:cxnSp>
        <p:nvCxnSpPr>
          <p:cNvPr id="313" name="Google Shape;313;p11"/>
          <p:cNvCxnSpPr/>
          <p:nvPr/>
        </p:nvCxnSpPr>
        <p:spPr>
          <a:xfrm flipH="1">
            <a:off x="6350104" y="4830932"/>
            <a:ext cx="1080470" cy="1"/>
          </a:xfrm>
          <a:prstGeom prst="straightConnector1">
            <a:avLst/>
          </a:prstGeom>
          <a:noFill/>
          <a:ln cap="flat" cmpd="sng" w="19050">
            <a:solidFill>
              <a:srgbClr val="BFBFBF"/>
            </a:solidFill>
            <a:prstDash val="solid"/>
            <a:miter lim="800000"/>
            <a:headEnd len="med" w="med" type="oval"/>
            <a:tailEnd len="med" w="med" type="oval"/>
          </a:ln>
        </p:spPr>
      </p:cxnSp>
      <p:cxnSp>
        <p:nvCxnSpPr>
          <p:cNvPr id="314" name="Google Shape;314;p11"/>
          <p:cNvCxnSpPr/>
          <p:nvPr/>
        </p:nvCxnSpPr>
        <p:spPr>
          <a:xfrm flipH="1">
            <a:off x="7276360" y="5749055"/>
            <a:ext cx="1080470" cy="1"/>
          </a:xfrm>
          <a:prstGeom prst="straightConnector1">
            <a:avLst/>
          </a:prstGeom>
          <a:noFill/>
          <a:ln cap="flat" cmpd="sng" w="19050">
            <a:solidFill>
              <a:srgbClr val="BFBFBF"/>
            </a:solidFill>
            <a:prstDash val="solid"/>
            <a:miter lim="800000"/>
            <a:headEnd len="med" w="med" type="oval"/>
            <a:tailEnd len="med" w="med" type="oval"/>
          </a:ln>
        </p:spPr>
      </p:cxnSp>
      <p:sp>
        <p:nvSpPr>
          <p:cNvPr id="315" name="Google Shape;315;p11"/>
          <p:cNvSpPr/>
          <p:nvPr/>
        </p:nvSpPr>
        <p:spPr>
          <a:xfrm>
            <a:off x="6589058" y="5628122"/>
            <a:ext cx="292786" cy="293510"/>
          </a:xfrm>
          <a:custGeom>
            <a:rect b="b" l="l" r="r" t="t"/>
            <a:pathLst>
              <a:path extrusionOk="0" h="3248012" w="3240000">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6" name="Google Shape;316;p11"/>
          <p:cNvSpPr/>
          <p:nvPr/>
        </p:nvSpPr>
        <p:spPr>
          <a:xfrm flipH="1">
            <a:off x="5740594" y="4719675"/>
            <a:ext cx="343140" cy="251467"/>
          </a:xfrm>
          <a:custGeom>
            <a:rect b="b" l="l" r="r" t="t"/>
            <a:pathLst>
              <a:path extrusionOk="0" h="2380886" w="3248842">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7" name="Google Shape;317;p11"/>
          <p:cNvSpPr/>
          <p:nvPr/>
        </p:nvSpPr>
        <p:spPr>
          <a:xfrm flipH="1">
            <a:off x="5553765" y="3756344"/>
            <a:ext cx="236253" cy="341315"/>
          </a:xfrm>
          <a:custGeom>
            <a:rect b="b" l="l" r="r" t="t"/>
            <a:pathLst>
              <a:path extrusionOk="0" h="3200962" w="2215656">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nvGrpSpPr>
          <p:cNvPr id="318" name="Google Shape;318;p11"/>
          <p:cNvGrpSpPr/>
          <p:nvPr/>
        </p:nvGrpSpPr>
        <p:grpSpPr>
          <a:xfrm>
            <a:off x="10122602" y="3390900"/>
            <a:ext cx="534724" cy="533693"/>
            <a:chOff x="7167947" y="1624190"/>
            <a:chExt cx="2677920" cy="2672764"/>
          </a:xfrm>
        </p:grpSpPr>
        <p:sp>
          <p:nvSpPr>
            <p:cNvPr id="319" name="Google Shape;319;p11"/>
            <p:cNvSpPr/>
            <p:nvPr/>
          </p:nvSpPr>
          <p:spPr>
            <a:xfrm>
              <a:off x="7167947" y="1624190"/>
              <a:ext cx="2677920" cy="2672764"/>
            </a:xfrm>
            <a:custGeom>
              <a:rect b="b" l="l" r="r" t="t"/>
              <a:pathLst>
                <a:path extrusionOk="0" h="2672762" w="267792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11"/>
            <p:cNvSpPr/>
            <p:nvPr/>
          </p:nvSpPr>
          <p:spPr>
            <a:xfrm>
              <a:off x="7628244" y="2084297"/>
              <a:ext cx="1757326" cy="1752551"/>
            </a:xfrm>
            <a:custGeom>
              <a:rect b="b" l="l" r="r" t="t"/>
              <a:pathLst>
                <a:path extrusionOk="0" h="1893636" w="189879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21" name="Google Shape;321;p11"/>
          <p:cNvPicPr preferRelativeResize="0"/>
          <p:nvPr/>
        </p:nvPicPr>
        <p:blipFill rotWithShape="1">
          <a:blip r:embed="rId3">
            <a:alphaModFix/>
          </a:blip>
          <a:srcRect b="0" l="0" r="72475" t="0"/>
          <a:stretch/>
        </p:blipFill>
        <p:spPr>
          <a:xfrm>
            <a:off x="8960633" y="3924593"/>
            <a:ext cx="611231" cy="634095"/>
          </a:xfrm>
          <a:prstGeom prst="rect">
            <a:avLst/>
          </a:prstGeom>
          <a:noFill/>
          <a:ln>
            <a:noFill/>
          </a:ln>
        </p:spPr>
      </p:pic>
      <p:pic>
        <p:nvPicPr>
          <p:cNvPr id="322" name="Google Shape;322;p11"/>
          <p:cNvPicPr preferRelativeResize="0"/>
          <p:nvPr/>
        </p:nvPicPr>
        <p:blipFill rotWithShape="1">
          <a:blip r:embed="rId4">
            <a:alphaModFix/>
          </a:blip>
          <a:srcRect b="0" l="33052" r="0" t="0"/>
          <a:stretch/>
        </p:blipFill>
        <p:spPr>
          <a:xfrm>
            <a:off x="9520448" y="4098336"/>
            <a:ext cx="1125708" cy="480139"/>
          </a:xfrm>
          <a:prstGeom prst="rect">
            <a:avLst/>
          </a:prstGeom>
          <a:noFill/>
          <a:ln>
            <a:noFill/>
          </a:ln>
        </p:spPr>
      </p:pic>
      <p:sp>
        <p:nvSpPr>
          <p:cNvPr id="323" name="Google Shape;323;p11"/>
          <p:cNvSpPr/>
          <p:nvPr/>
        </p:nvSpPr>
        <p:spPr>
          <a:xfrm>
            <a:off x="6474162" y="1962383"/>
            <a:ext cx="328676" cy="248202"/>
          </a:xfrm>
          <a:custGeom>
            <a:rect b="b" l="l" r="r" t="t"/>
            <a:pathLst>
              <a:path extrusionOk="0" h="3240000" w="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4" name="Google Shape;324;p11"/>
          <p:cNvSpPr/>
          <p:nvPr/>
        </p:nvSpPr>
        <p:spPr>
          <a:xfrm>
            <a:off x="5816417" y="2885191"/>
            <a:ext cx="241483" cy="239505"/>
          </a:xfrm>
          <a:custGeom>
            <a:rect b="b" l="l" r="r" t="t"/>
            <a:pathLst>
              <a:path extrusionOk="0" h="2574247" w="3240000">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25" name="Google Shape;325;p11"/>
          <p:cNvGrpSpPr/>
          <p:nvPr/>
        </p:nvGrpSpPr>
        <p:grpSpPr>
          <a:xfrm flipH="1">
            <a:off x="486021" y="1583183"/>
            <a:ext cx="5925967" cy="945468"/>
            <a:chOff x="4716014" y="1639851"/>
            <a:chExt cx="3888434" cy="945058"/>
          </a:xfrm>
        </p:grpSpPr>
        <p:sp>
          <p:nvSpPr>
            <p:cNvPr id="326" name="Google Shape;326;p11"/>
            <p:cNvSpPr txBox="1"/>
            <p:nvPr/>
          </p:nvSpPr>
          <p:spPr>
            <a:xfrm>
              <a:off x="4716015" y="1846565"/>
              <a:ext cx="3888433" cy="7383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3F3F3F"/>
                  </a:solidFill>
                  <a:latin typeface="Calibri"/>
                  <a:ea typeface="Calibri"/>
                  <a:cs typeface="Calibri"/>
                  <a:sym typeface="Calibri"/>
                </a:rPr>
                <a:t>Flutter ofrece una amplia gama de widgets que siguen las pautas de diseño de Material Design de Google para Android y el estilo de diseño de Cupertino para iOS. </a:t>
              </a:r>
              <a:endParaRPr sz="1400">
                <a:solidFill>
                  <a:srgbClr val="3F3F3F"/>
                </a:solidFill>
                <a:latin typeface="Calibri"/>
                <a:ea typeface="Calibri"/>
                <a:cs typeface="Calibri"/>
                <a:sym typeface="Calibri"/>
              </a:endParaRPr>
            </a:p>
          </p:txBody>
        </p:sp>
        <p:sp>
          <p:nvSpPr>
            <p:cNvPr id="327" name="Google Shape;327;p11"/>
            <p:cNvSpPr txBox="1"/>
            <p:nvPr/>
          </p:nvSpPr>
          <p:spPr>
            <a:xfrm>
              <a:off x="4716014" y="1639851"/>
              <a:ext cx="3888433" cy="3076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rgbClr val="3F3F3F"/>
                  </a:solidFill>
                  <a:latin typeface="Calibri"/>
                  <a:ea typeface="Calibri"/>
                  <a:cs typeface="Calibri"/>
                  <a:sym typeface="Calibri"/>
                </a:rPr>
                <a:t>Compatibilidad con material design y Cupertino</a:t>
              </a:r>
              <a:endParaRPr/>
            </a:p>
          </p:txBody>
        </p:sp>
      </p:grpSp>
      <p:grpSp>
        <p:nvGrpSpPr>
          <p:cNvPr id="328" name="Google Shape;328;p11"/>
          <p:cNvGrpSpPr/>
          <p:nvPr/>
        </p:nvGrpSpPr>
        <p:grpSpPr>
          <a:xfrm flipH="1">
            <a:off x="1161770" y="2609406"/>
            <a:ext cx="4616540" cy="514580"/>
            <a:chOff x="4716014" y="1639851"/>
            <a:chExt cx="3888434" cy="514357"/>
          </a:xfrm>
        </p:grpSpPr>
        <p:sp>
          <p:nvSpPr>
            <p:cNvPr id="329" name="Google Shape;329;p11"/>
            <p:cNvSpPr txBox="1"/>
            <p:nvPr/>
          </p:nvSpPr>
          <p:spPr>
            <a:xfrm>
              <a:off x="4716015" y="1846565"/>
              <a:ext cx="3888433" cy="3076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3F3F3F"/>
                  </a:solidFill>
                  <a:latin typeface="Calibri"/>
                  <a:ea typeface="Calibri"/>
                  <a:cs typeface="Calibri"/>
                  <a:sym typeface="Calibri"/>
                </a:rPr>
                <a:t>Flutter cuenta con una comunidad activa de desarrolladores</a:t>
              </a:r>
              <a:endParaRPr/>
            </a:p>
          </p:txBody>
        </p:sp>
        <p:sp>
          <p:nvSpPr>
            <p:cNvPr id="330" name="Google Shape;330;p11"/>
            <p:cNvSpPr txBox="1"/>
            <p:nvPr/>
          </p:nvSpPr>
          <p:spPr>
            <a:xfrm>
              <a:off x="4716014" y="1639851"/>
              <a:ext cx="3888433" cy="3076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rgbClr val="3F3F3F"/>
                  </a:solidFill>
                  <a:latin typeface="Calibri"/>
                  <a:ea typeface="Calibri"/>
                  <a:cs typeface="Calibri"/>
                  <a:sym typeface="Calibri"/>
                </a:rPr>
                <a:t>Comunidad activa y crecimiento </a:t>
              </a:r>
              <a:endParaRPr b="1" sz="1400">
                <a:solidFill>
                  <a:srgbClr val="3F3F3F"/>
                </a:solidFill>
                <a:latin typeface="Calibri"/>
                <a:ea typeface="Calibri"/>
                <a:cs typeface="Calibri"/>
                <a:sym typeface="Calibri"/>
              </a:endParaRPr>
            </a:p>
          </p:txBody>
        </p:sp>
      </p:grpSp>
      <p:grpSp>
        <p:nvGrpSpPr>
          <p:cNvPr id="331" name="Google Shape;331;p11"/>
          <p:cNvGrpSpPr/>
          <p:nvPr/>
        </p:nvGrpSpPr>
        <p:grpSpPr>
          <a:xfrm flipH="1">
            <a:off x="1441360" y="3452041"/>
            <a:ext cx="4616540" cy="730024"/>
            <a:chOff x="4716014" y="1639851"/>
            <a:chExt cx="3888434" cy="729707"/>
          </a:xfrm>
        </p:grpSpPr>
        <p:sp>
          <p:nvSpPr>
            <p:cNvPr id="332" name="Google Shape;332;p11"/>
            <p:cNvSpPr txBox="1"/>
            <p:nvPr/>
          </p:nvSpPr>
          <p:spPr>
            <a:xfrm>
              <a:off x="4716015" y="1846565"/>
              <a:ext cx="3888433" cy="5229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3F3F3F"/>
                  </a:solidFill>
                  <a:latin typeface="Calibri"/>
                  <a:ea typeface="Calibri"/>
                  <a:cs typeface="Calibri"/>
                  <a:sym typeface="Calibri"/>
                </a:rPr>
                <a:t>Flutter es respaldado por Google, lo que proporciona confianza en su continuidad</a:t>
              </a:r>
              <a:endParaRPr/>
            </a:p>
          </p:txBody>
        </p:sp>
        <p:sp>
          <p:nvSpPr>
            <p:cNvPr id="333" name="Google Shape;333;p11"/>
            <p:cNvSpPr txBox="1"/>
            <p:nvPr/>
          </p:nvSpPr>
          <p:spPr>
            <a:xfrm>
              <a:off x="4716014" y="1639851"/>
              <a:ext cx="3888433" cy="3076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rgbClr val="3F3F3F"/>
                  </a:solidFill>
                  <a:latin typeface="Calibri"/>
                  <a:ea typeface="Calibri"/>
                  <a:cs typeface="Calibri"/>
                  <a:sym typeface="Calibri"/>
                </a:rPr>
                <a:t>Soporte de Google</a:t>
              </a:r>
              <a:endParaRPr/>
            </a:p>
          </p:txBody>
        </p:sp>
      </p:grpSp>
      <p:grpSp>
        <p:nvGrpSpPr>
          <p:cNvPr id="334" name="Google Shape;334;p11"/>
          <p:cNvGrpSpPr/>
          <p:nvPr/>
        </p:nvGrpSpPr>
        <p:grpSpPr>
          <a:xfrm flipH="1">
            <a:off x="1821649" y="4480779"/>
            <a:ext cx="4616540" cy="514580"/>
            <a:chOff x="4716014" y="1639851"/>
            <a:chExt cx="3888434" cy="514357"/>
          </a:xfrm>
        </p:grpSpPr>
        <p:sp>
          <p:nvSpPr>
            <p:cNvPr id="335" name="Google Shape;335;p11"/>
            <p:cNvSpPr txBox="1"/>
            <p:nvPr/>
          </p:nvSpPr>
          <p:spPr>
            <a:xfrm>
              <a:off x="4716015" y="1846565"/>
              <a:ext cx="3888433" cy="3076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3F3F3F"/>
                  </a:solidFill>
                  <a:latin typeface="Calibri"/>
                  <a:ea typeface="Calibri"/>
                  <a:cs typeface="Calibri"/>
                  <a:sym typeface="Calibri"/>
                </a:rPr>
                <a:t>Flutter se integra de manera natural con Firebase.</a:t>
              </a:r>
              <a:endParaRPr/>
            </a:p>
          </p:txBody>
        </p:sp>
        <p:sp>
          <p:nvSpPr>
            <p:cNvPr id="336" name="Google Shape;336;p11"/>
            <p:cNvSpPr txBox="1"/>
            <p:nvPr/>
          </p:nvSpPr>
          <p:spPr>
            <a:xfrm>
              <a:off x="4716014" y="1639851"/>
              <a:ext cx="3888433" cy="3076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rgbClr val="3F3F3F"/>
                  </a:solidFill>
                  <a:latin typeface="Calibri"/>
                  <a:ea typeface="Calibri"/>
                  <a:cs typeface="Calibri"/>
                  <a:sym typeface="Calibri"/>
                </a:rPr>
                <a:t>Integración con Firebase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5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5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5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5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5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5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2"/>
          <p:cNvSpPr txBox="1"/>
          <p:nvPr>
            <p:ph type="title"/>
          </p:nvPr>
        </p:nvSpPr>
        <p:spPr>
          <a:xfrm>
            <a:off x="590228" y="210142"/>
            <a:ext cx="10515600" cy="1325563"/>
          </a:xfrm>
          <a:prstGeom prst="rect">
            <a:avLst/>
          </a:prstGeom>
          <a:noFill/>
          <a:ln>
            <a:noFill/>
          </a:ln>
        </p:spPr>
        <p:txBody>
          <a:bodyPr anchorCtr="0" anchor="ctr" bIns="45700" lIns="91425" spcFirstLastPara="1" rIns="91425" wrap="square" tIns="45700">
            <a:noAutofit/>
          </a:bodyPr>
          <a:lstStyle/>
          <a:p>
            <a:pPr indent="0" lvl="0" marL="449580" marR="0" rtl="0" algn="just">
              <a:lnSpc>
                <a:spcPct val="107000"/>
              </a:lnSpc>
              <a:spcBef>
                <a:spcPts val="0"/>
              </a:spcBef>
              <a:spcAft>
                <a:spcPts val="0"/>
              </a:spcAft>
              <a:buClr>
                <a:schemeClr val="lt1"/>
              </a:buClr>
              <a:buSzPts val="3600"/>
              <a:buFont typeface="Calibri"/>
              <a:buNone/>
            </a:pPr>
            <a:r>
              <a:rPr b="1" i="0" lang="es-ES" sz="3600" u="none" cap="none" strike="noStrike">
                <a:solidFill>
                  <a:schemeClr val="lt1"/>
                </a:solidFill>
                <a:latin typeface="Calibri"/>
                <a:ea typeface="Calibri"/>
                <a:cs typeface="Calibri"/>
                <a:sym typeface="Calibri"/>
              </a:rPr>
              <a:t>Widgets</a:t>
            </a:r>
            <a:endParaRPr b="0" i="0" sz="3600" u="none" cap="none" strike="noStrike">
              <a:solidFill>
                <a:schemeClr val="lt1"/>
              </a:solidFill>
              <a:latin typeface="Calibri"/>
              <a:ea typeface="Calibri"/>
              <a:cs typeface="Calibri"/>
              <a:sym typeface="Calibri"/>
            </a:endParaRPr>
          </a:p>
        </p:txBody>
      </p:sp>
      <p:sp>
        <p:nvSpPr>
          <p:cNvPr id="343" name="Google Shape;343;p12"/>
          <p:cNvSpPr txBox="1"/>
          <p:nvPr/>
        </p:nvSpPr>
        <p:spPr>
          <a:xfrm>
            <a:off x="381971" y="2303688"/>
            <a:ext cx="5321406" cy="3642103"/>
          </a:xfrm>
          <a:prstGeom prst="rect">
            <a:avLst/>
          </a:prstGeom>
          <a:noFill/>
          <a:ln>
            <a:noFill/>
          </a:ln>
        </p:spPr>
        <p:txBody>
          <a:bodyPr anchorCtr="0" anchor="ctr" bIns="45700" lIns="91425" spcFirstLastPara="1" rIns="91425" wrap="square" tIns="45700">
            <a:noAutofit/>
          </a:bodyPr>
          <a:lstStyle/>
          <a:p>
            <a:pPr indent="-114300" lvl="0" marL="285750" marR="0" rtl="0" algn="l">
              <a:lnSpc>
                <a:spcPct val="90000"/>
              </a:lnSpc>
              <a:spcBef>
                <a:spcPts val="0"/>
              </a:spcBef>
              <a:spcAft>
                <a:spcPts val="0"/>
              </a:spcAft>
              <a:buClr>
                <a:schemeClr val="dk1"/>
              </a:buClr>
              <a:buSzPts val="2700"/>
              <a:buFont typeface="Arial"/>
              <a:buNone/>
            </a:pPr>
            <a:r>
              <a:t/>
            </a:r>
            <a:endParaRPr sz="2700">
              <a:solidFill>
                <a:schemeClr val="dk1"/>
              </a:solidFill>
              <a:latin typeface="Calibri"/>
              <a:ea typeface="Calibri"/>
              <a:cs typeface="Calibri"/>
              <a:sym typeface="Calibri"/>
            </a:endParaRPr>
          </a:p>
        </p:txBody>
      </p:sp>
      <p:pic>
        <p:nvPicPr>
          <p:cNvPr descr="How To Create Custom Widget In Flutter | by Varellino Gallan | Bina  Nusantara IT Division | Medium" id="344" name="Google Shape;344;p12"/>
          <p:cNvPicPr preferRelativeResize="0"/>
          <p:nvPr/>
        </p:nvPicPr>
        <p:blipFill rotWithShape="1">
          <a:blip r:embed="rId3">
            <a:alphaModFix/>
          </a:blip>
          <a:srcRect b="0" l="0" r="0" t="29328"/>
          <a:stretch/>
        </p:blipFill>
        <p:spPr>
          <a:xfrm>
            <a:off x="1654096" y="1973384"/>
            <a:ext cx="8883807" cy="371471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grpSp>
        <p:nvGrpSpPr>
          <p:cNvPr id="349" name="Google Shape;349;p13"/>
          <p:cNvGrpSpPr/>
          <p:nvPr/>
        </p:nvGrpSpPr>
        <p:grpSpPr>
          <a:xfrm>
            <a:off x="3045004" y="1925746"/>
            <a:ext cx="5147370" cy="4702872"/>
            <a:chOff x="540840" y="-1145749"/>
            <a:chExt cx="5147370" cy="4702872"/>
          </a:xfrm>
        </p:grpSpPr>
        <p:sp>
          <p:nvSpPr>
            <p:cNvPr id="350" name="Google Shape;350;p13"/>
            <p:cNvSpPr/>
            <p:nvPr/>
          </p:nvSpPr>
          <p:spPr>
            <a:xfrm rot="60000">
              <a:off x="580727" y="-1101880"/>
              <a:ext cx="5067597" cy="4615133"/>
            </a:xfrm>
            <a:custGeom>
              <a:rect b="b" l="l" r="r" t="t"/>
              <a:pathLst>
                <a:path extrusionOk="0" h="4371975" w="4800600">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13"/>
            <p:cNvSpPr/>
            <p:nvPr/>
          </p:nvSpPr>
          <p:spPr>
            <a:xfrm rot="60000">
              <a:off x="867482" y="-793954"/>
              <a:ext cx="4475037" cy="4075480"/>
            </a:xfrm>
            <a:custGeom>
              <a:rect b="b" l="l" r="r" t="t"/>
              <a:pathLst>
                <a:path extrusionOk="0" h="4371975" w="4800600">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2" name="Google Shape;352;p13"/>
          <p:cNvSpPr/>
          <p:nvPr/>
        </p:nvSpPr>
        <p:spPr>
          <a:xfrm rot="-7409336">
            <a:off x="4330210" y="3762767"/>
            <a:ext cx="405294" cy="2072240"/>
          </a:xfrm>
          <a:prstGeom prst="roundRect">
            <a:avLst>
              <a:gd fmla="val 50000" name="adj"/>
            </a:avLst>
          </a:prstGeom>
          <a:gradFill>
            <a:gsLst>
              <a:gs pos="0">
                <a:schemeClr val="accent3"/>
              </a:gs>
              <a:gs pos="100000">
                <a:schemeClr val="accent6"/>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13"/>
          <p:cNvSpPr/>
          <p:nvPr/>
        </p:nvSpPr>
        <p:spPr>
          <a:xfrm rot="-3508544">
            <a:off x="5902398" y="4486665"/>
            <a:ext cx="405294" cy="2072240"/>
          </a:xfrm>
          <a:prstGeom prst="roundRect">
            <a:avLst>
              <a:gd fmla="val 50000" name="adj"/>
            </a:avLst>
          </a:prstGeom>
          <a:gradFill>
            <a:gsLst>
              <a:gs pos="0">
                <a:schemeClr val="accent6"/>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 name="Google Shape;354;p13"/>
          <p:cNvSpPr/>
          <p:nvPr/>
        </p:nvSpPr>
        <p:spPr>
          <a:xfrm rot="-1874632">
            <a:off x="5425568" y="2768800"/>
            <a:ext cx="405294" cy="2072240"/>
          </a:xfrm>
          <a:prstGeom prst="roundRect">
            <a:avLst>
              <a:gd fmla="val 50000" name="adj"/>
            </a:avLst>
          </a:prstGeom>
          <a:gradFill>
            <a:gsLst>
              <a:gs pos="0">
                <a:schemeClr val="accent1"/>
              </a:gs>
              <a:gs pos="100000">
                <a:schemeClr val="accent6"/>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55" name="Google Shape;355;p13"/>
          <p:cNvGrpSpPr/>
          <p:nvPr/>
        </p:nvGrpSpPr>
        <p:grpSpPr>
          <a:xfrm>
            <a:off x="4946276" y="3983764"/>
            <a:ext cx="1344828" cy="1344828"/>
            <a:chOff x="1089413" y="2131797"/>
            <a:chExt cx="2968238" cy="2968238"/>
          </a:xfrm>
        </p:grpSpPr>
        <p:sp>
          <p:nvSpPr>
            <p:cNvPr id="356" name="Google Shape;356;p13"/>
            <p:cNvSpPr/>
            <p:nvPr/>
          </p:nvSpPr>
          <p:spPr>
            <a:xfrm>
              <a:off x="1089413" y="2131797"/>
              <a:ext cx="2968238" cy="2968238"/>
            </a:xfrm>
            <a:custGeom>
              <a:rect b="b" l="l" r="r" t="t"/>
              <a:pathLst>
                <a:path extrusionOk="0" h="2968238" w="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13"/>
            <p:cNvSpPr/>
            <p:nvPr/>
          </p:nvSpPr>
          <p:spPr>
            <a:xfrm>
              <a:off x="1234570" y="2279534"/>
              <a:ext cx="2678023" cy="2676273"/>
            </a:xfrm>
            <a:custGeom>
              <a:rect b="b" l="l" r="r" t="t"/>
              <a:pathLst>
                <a:path extrusionOk="0" h="2676273" w="267802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58" name="Google Shape;358;p13"/>
          <p:cNvGrpSpPr/>
          <p:nvPr/>
        </p:nvGrpSpPr>
        <p:grpSpPr>
          <a:xfrm>
            <a:off x="4946276" y="2238801"/>
            <a:ext cx="1298170" cy="1298170"/>
            <a:chOff x="1089413" y="2131797"/>
            <a:chExt cx="2968238" cy="2968238"/>
          </a:xfrm>
        </p:grpSpPr>
        <p:sp>
          <p:nvSpPr>
            <p:cNvPr id="359" name="Google Shape;359;p13"/>
            <p:cNvSpPr/>
            <p:nvPr/>
          </p:nvSpPr>
          <p:spPr>
            <a:xfrm>
              <a:off x="1089413" y="2131797"/>
              <a:ext cx="2968238" cy="2968238"/>
            </a:xfrm>
            <a:custGeom>
              <a:rect b="b" l="l" r="r" t="t"/>
              <a:pathLst>
                <a:path extrusionOk="0" h="2968238" w="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13"/>
            <p:cNvSpPr/>
            <p:nvPr/>
          </p:nvSpPr>
          <p:spPr>
            <a:xfrm>
              <a:off x="1234570" y="2279534"/>
              <a:ext cx="2678023" cy="2676273"/>
            </a:xfrm>
            <a:custGeom>
              <a:rect b="b" l="l" r="r" t="t"/>
              <a:pathLst>
                <a:path extrusionOk="0" h="2676273" w="267802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61" name="Google Shape;361;p13"/>
          <p:cNvGrpSpPr/>
          <p:nvPr/>
        </p:nvGrpSpPr>
        <p:grpSpPr>
          <a:xfrm>
            <a:off x="3349168" y="5029507"/>
            <a:ext cx="1298170" cy="1298170"/>
            <a:chOff x="1089413" y="2131797"/>
            <a:chExt cx="2968238" cy="2968238"/>
          </a:xfrm>
        </p:grpSpPr>
        <p:sp>
          <p:nvSpPr>
            <p:cNvPr id="362" name="Google Shape;362;p13"/>
            <p:cNvSpPr/>
            <p:nvPr/>
          </p:nvSpPr>
          <p:spPr>
            <a:xfrm>
              <a:off x="1089413" y="2131797"/>
              <a:ext cx="2968238" cy="2968238"/>
            </a:xfrm>
            <a:custGeom>
              <a:rect b="b" l="l" r="r" t="t"/>
              <a:pathLst>
                <a:path extrusionOk="0" h="2968238" w="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13"/>
            <p:cNvSpPr/>
            <p:nvPr/>
          </p:nvSpPr>
          <p:spPr>
            <a:xfrm>
              <a:off x="1234570" y="2279534"/>
              <a:ext cx="2678023" cy="2676273"/>
            </a:xfrm>
            <a:custGeom>
              <a:rect b="b" l="l" r="r" t="t"/>
              <a:pathLst>
                <a:path extrusionOk="0" h="2676273" w="267802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64" name="Google Shape;364;p13"/>
          <p:cNvGrpSpPr/>
          <p:nvPr/>
        </p:nvGrpSpPr>
        <p:grpSpPr>
          <a:xfrm>
            <a:off x="6533859" y="5029507"/>
            <a:ext cx="1298170" cy="1298170"/>
            <a:chOff x="1089413" y="2131797"/>
            <a:chExt cx="2968238" cy="2968238"/>
          </a:xfrm>
        </p:grpSpPr>
        <p:sp>
          <p:nvSpPr>
            <p:cNvPr id="365" name="Google Shape;365;p13"/>
            <p:cNvSpPr/>
            <p:nvPr/>
          </p:nvSpPr>
          <p:spPr>
            <a:xfrm>
              <a:off x="1089413" y="2131797"/>
              <a:ext cx="2968238" cy="2968238"/>
            </a:xfrm>
            <a:custGeom>
              <a:rect b="b" l="l" r="r" t="t"/>
              <a:pathLst>
                <a:path extrusionOk="0" h="2968238" w="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13"/>
            <p:cNvSpPr/>
            <p:nvPr/>
          </p:nvSpPr>
          <p:spPr>
            <a:xfrm>
              <a:off x="1234570" y="2279534"/>
              <a:ext cx="2678023" cy="2676273"/>
            </a:xfrm>
            <a:custGeom>
              <a:rect b="b" l="l" r="r" t="t"/>
              <a:pathLst>
                <a:path extrusionOk="0" h="2676273" w="267802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7" name="Google Shape;367;p13"/>
          <p:cNvSpPr txBox="1"/>
          <p:nvPr/>
        </p:nvSpPr>
        <p:spPr>
          <a:xfrm>
            <a:off x="-91838" y="1764255"/>
            <a:ext cx="4409440" cy="2031325"/>
          </a:xfrm>
          <a:prstGeom prst="rect">
            <a:avLst/>
          </a:prstGeom>
          <a:noFill/>
          <a:ln>
            <a:noFill/>
          </a:ln>
        </p:spPr>
        <p:txBody>
          <a:bodyPr anchorCtr="0" anchor="t" bIns="45700" lIns="91425" spcFirstLastPara="1" rIns="91425" wrap="square" tIns="45700">
            <a:spAutoFit/>
          </a:bodyPr>
          <a:lstStyle/>
          <a:p>
            <a:pPr indent="-285750" lvl="0" marL="285750" marR="0" rtl="0" algn="r">
              <a:spcBef>
                <a:spcPts val="0"/>
              </a:spcBef>
              <a:spcAft>
                <a:spcPts val="0"/>
              </a:spcAft>
              <a:buClr>
                <a:schemeClr val="dk1"/>
              </a:buClr>
              <a:buSzPts val="1800"/>
              <a:buFont typeface="Noto Sans Symbols"/>
              <a:buChar char="✔"/>
            </a:pPr>
            <a:r>
              <a:rPr lang="es-ES" sz="1800">
                <a:solidFill>
                  <a:schemeClr val="dk1"/>
                </a:solidFill>
                <a:latin typeface="Calibri"/>
                <a:ea typeface="Calibri"/>
                <a:cs typeface="Calibri"/>
                <a:sym typeface="Calibri"/>
              </a:rPr>
              <a:t>Elementos de la interfaz de usuario que componen una aplicación</a:t>
            </a:r>
            <a:endParaRPr/>
          </a:p>
          <a:p>
            <a:pPr indent="-171450" lvl="0" marL="285750" marR="0" rtl="0" algn="r">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0" marL="285750" marR="0" rtl="0" algn="r">
              <a:spcBef>
                <a:spcPts val="0"/>
              </a:spcBef>
              <a:spcAft>
                <a:spcPts val="0"/>
              </a:spcAft>
              <a:buClr>
                <a:schemeClr val="dk1"/>
              </a:buClr>
              <a:buSzPts val="1800"/>
              <a:buFont typeface="Noto Sans Symbols"/>
              <a:buChar char="✔"/>
            </a:pPr>
            <a:r>
              <a:rPr lang="es-ES" sz="1800">
                <a:solidFill>
                  <a:schemeClr val="dk1"/>
                </a:solidFill>
                <a:latin typeface="Calibri"/>
                <a:ea typeface="Calibri"/>
                <a:cs typeface="Calibri"/>
                <a:sym typeface="Calibri"/>
              </a:rPr>
              <a:t>Pequeños fragmentos de interfaz de usuario que puede combinar para crear una aplicación completa</a:t>
            </a:r>
            <a:endParaRPr b="1" sz="1800">
              <a:solidFill>
                <a:schemeClr val="dk1"/>
              </a:solidFill>
              <a:latin typeface="Calibri"/>
              <a:ea typeface="Calibri"/>
              <a:cs typeface="Calibri"/>
              <a:sym typeface="Calibri"/>
            </a:endParaRPr>
          </a:p>
          <a:p>
            <a:pPr indent="0" lvl="0" marL="0" marR="0" rtl="0" algn="r">
              <a:spcBef>
                <a:spcPts val="0"/>
              </a:spcBef>
              <a:spcAft>
                <a:spcPts val="0"/>
              </a:spcAft>
              <a:buNone/>
            </a:pPr>
            <a:r>
              <a:t/>
            </a:r>
            <a:endParaRPr sz="1800">
              <a:solidFill>
                <a:schemeClr val="dk1"/>
              </a:solidFill>
              <a:latin typeface="Calibri"/>
              <a:ea typeface="Calibri"/>
              <a:cs typeface="Calibri"/>
              <a:sym typeface="Calibri"/>
            </a:endParaRPr>
          </a:p>
        </p:txBody>
      </p:sp>
      <p:sp>
        <p:nvSpPr>
          <p:cNvPr id="368" name="Google Shape;368;p13"/>
          <p:cNvSpPr txBox="1"/>
          <p:nvPr/>
        </p:nvSpPr>
        <p:spPr>
          <a:xfrm>
            <a:off x="8400133" y="5029507"/>
            <a:ext cx="358866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Los widgets en Flutter son más que solo elementos visuales; también representan la </a:t>
            </a:r>
            <a:r>
              <a:rPr b="1" i="1" lang="es-ES" sz="1800">
                <a:solidFill>
                  <a:schemeClr val="dk1"/>
                </a:solidFill>
                <a:latin typeface="Calibri"/>
                <a:ea typeface="Calibri"/>
                <a:cs typeface="Calibri"/>
                <a:sym typeface="Calibri"/>
              </a:rPr>
              <a:t>estructura</a:t>
            </a:r>
            <a:r>
              <a:rPr lang="es-ES" sz="1800">
                <a:solidFill>
                  <a:schemeClr val="dk1"/>
                </a:solidFill>
                <a:latin typeface="Calibri"/>
                <a:ea typeface="Calibri"/>
                <a:cs typeface="Calibri"/>
                <a:sym typeface="Calibri"/>
              </a:rPr>
              <a:t> y la </a:t>
            </a:r>
            <a:r>
              <a:rPr b="1" i="1" lang="es-ES" sz="1800">
                <a:solidFill>
                  <a:schemeClr val="dk1"/>
                </a:solidFill>
                <a:latin typeface="Calibri"/>
                <a:ea typeface="Calibri"/>
                <a:cs typeface="Calibri"/>
                <a:sym typeface="Calibri"/>
              </a:rPr>
              <a:t>lógica</a:t>
            </a:r>
            <a:r>
              <a:rPr lang="es-ES" sz="1800">
                <a:solidFill>
                  <a:schemeClr val="dk1"/>
                </a:solidFill>
                <a:latin typeface="Calibri"/>
                <a:ea typeface="Calibri"/>
                <a:cs typeface="Calibri"/>
                <a:sym typeface="Calibri"/>
              </a:rPr>
              <a:t> de la interfaz de usuario.</a:t>
            </a:r>
            <a:endParaRPr/>
          </a:p>
        </p:txBody>
      </p:sp>
      <p:sp>
        <p:nvSpPr>
          <p:cNvPr id="369" name="Google Shape;369;p13"/>
          <p:cNvSpPr txBox="1"/>
          <p:nvPr/>
        </p:nvSpPr>
        <p:spPr>
          <a:xfrm>
            <a:off x="127390" y="5169305"/>
            <a:ext cx="2979023" cy="10926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Tipos</a:t>
            </a:r>
            <a:endParaRPr/>
          </a:p>
          <a:p>
            <a:pPr indent="-285750" lvl="0" marL="285750" marR="0" rtl="0" algn="l">
              <a:spcBef>
                <a:spcPts val="0"/>
              </a:spcBef>
              <a:spcAft>
                <a:spcPts val="0"/>
              </a:spcAft>
              <a:buClr>
                <a:schemeClr val="dk1"/>
              </a:buClr>
              <a:buSzPts val="1800"/>
              <a:buFont typeface="Noto Sans Symbols"/>
              <a:buChar char="✔"/>
            </a:pPr>
            <a:r>
              <a:rPr lang="es-ES" sz="1800">
                <a:solidFill>
                  <a:schemeClr val="dk1"/>
                </a:solidFill>
                <a:latin typeface="Calibri"/>
                <a:ea typeface="Calibri"/>
                <a:cs typeface="Calibri"/>
                <a:sym typeface="Calibri"/>
              </a:rPr>
              <a:t>Widgets StatelessWidget</a:t>
            </a:r>
            <a:endParaRPr sz="1800">
              <a:solidFill>
                <a:schemeClr val="dk1"/>
              </a:solidFill>
              <a:latin typeface="Calibri"/>
              <a:ea typeface="Calibri"/>
              <a:cs typeface="Calibri"/>
              <a:sym typeface="Calibri"/>
            </a:endParaRPr>
          </a:p>
          <a:p>
            <a:pPr indent="-228600" lvl="0" marL="285750" marR="0" rtl="0" algn="l">
              <a:spcBef>
                <a:spcPts val="0"/>
              </a:spcBef>
              <a:spcAft>
                <a:spcPts val="0"/>
              </a:spcAft>
              <a:buClr>
                <a:schemeClr val="dk1"/>
              </a:buClr>
              <a:buSzPts val="900"/>
              <a:buFont typeface="Noto Sans Symbols"/>
              <a:buNone/>
            </a:pPr>
            <a:r>
              <a:t/>
            </a:r>
            <a:endParaRPr sz="9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s-ES" sz="1800">
                <a:solidFill>
                  <a:schemeClr val="dk1"/>
                </a:solidFill>
                <a:latin typeface="Calibri"/>
                <a:ea typeface="Calibri"/>
                <a:cs typeface="Calibri"/>
                <a:sym typeface="Calibri"/>
              </a:rPr>
              <a:t>Widgets StatefulWidget</a:t>
            </a:r>
            <a:endParaRPr sz="1800">
              <a:solidFill>
                <a:schemeClr val="dk1"/>
              </a:solidFill>
              <a:latin typeface="Calibri"/>
              <a:ea typeface="Calibri"/>
              <a:cs typeface="Calibri"/>
              <a:sym typeface="Calibri"/>
            </a:endParaRPr>
          </a:p>
        </p:txBody>
      </p:sp>
      <p:sp>
        <p:nvSpPr>
          <p:cNvPr id="370" name="Google Shape;370;p13"/>
          <p:cNvSpPr txBox="1"/>
          <p:nvPr>
            <p:ph type="title"/>
          </p:nvPr>
        </p:nvSpPr>
        <p:spPr>
          <a:xfrm>
            <a:off x="590228" y="210142"/>
            <a:ext cx="10515600" cy="1325563"/>
          </a:xfrm>
          <a:prstGeom prst="rect">
            <a:avLst/>
          </a:prstGeom>
          <a:noFill/>
          <a:ln>
            <a:noFill/>
          </a:ln>
        </p:spPr>
        <p:txBody>
          <a:bodyPr anchorCtr="0" anchor="ctr" bIns="45700" lIns="91425" spcFirstLastPara="1" rIns="91425" wrap="square" tIns="45700">
            <a:noAutofit/>
          </a:bodyPr>
          <a:lstStyle/>
          <a:p>
            <a:pPr indent="0" lvl="0" marL="449580" marR="0" rtl="0" algn="just">
              <a:lnSpc>
                <a:spcPct val="107000"/>
              </a:lnSpc>
              <a:spcBef>
                <a:spcPts val="0"/>
              </a:spcBef>
              <a:spcAft>
                <a:spcPts val="0"/>
              </a:spcAft>
              <a:buClr>
                <a:schemeClr val="lt1"/>
              </a:buClr>
              <a:buSzPts val="3600"/>
              <a:buFont typeface="Calibri"/>
              <a:buNone/>
            </a:pPr>
            <a:r>
              <a:rPr b="1" i="0" lang="es-ES" sz="3600" u="none" cap="none" strike="noStrike">
                <a:solidFill>
                  <a:schemeClr val="lt1"/>
                </a:solidFill>
                <a:latin typeface="Calibri"/>
                <a:ea typeface="Calibri"/>
                <a:cs typeface="Calibri"/>
                <a:sym typeface="Calibri"/>
              </a:rPr>
              <a:t>Widgets</a:t>
            </a:r>
            <a:endParaRPr b="0" i="0" sz="3600" u="none" cap="none" strike="noStrike">
              <a:solidFill>
                <a:schemeClr val="lt1"/>
              </a:solidFill>
              <a:latin typeface="Calibri"/>
              <a:ea typeface="Calibri"/>
              <a:cs typeface="Calibri"/>
              <a:sym typeface="Calibri"/>
            </a:endParaRPr>
          </a:p>
        </p:txBody>
      </p:sp>
      <p:sp>
        <p:nvSpPr>
          <p:cNvPr id="371" name="Google Shape;371;p13"/>
          <p:cNvSpPr txBox="1"/>
          <p:nvPr/>
        </p:nvSpPr>
        <p:spPr>
          <a:xfrm>
            <a:off x="8400133" y="2913274"/>
            <a:ext cx="3288818" cy="369332"/>
          </a:xfrm>
          <a:prstGeom prst="rect">
            <a:avLst/>
          </a:prstGeom>
          <a:gradFill>
            <a:gsLst>
              <a:gs pos="0">
                <a:srgbClr val="AA8000"/>
              </a:gs>
              <a:gs pos="48000">
                <a:srgbClr val="FFC107"/>
              </a:gs>
              <a:gs pos="100000">
                <a:srgbClr val="FFD966"/>
              </a:gs>
            </a:gsLst>
            <a:lin ang="16200000" scaled="0"/>
          </a:gra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s-ES" sz="1800">
                <a:solidFill>
                  <a:srgbClr val="263149"/>
                </a:solidFill>
                <a:latin typeface="DM Sans"/>
                <a:ea typeface="DM Sans"/>
                <a:cs typeface="DM Sans"/>
                <a:sym typeface="DM Sans"/>
              </a:rPr>
              <a:t>Todo es un Widget en Flutter</a:t>
            </a:r>
            <a:endParaRPr b="1" i="0" sz="1800">
              <a:solidFill>
                <a:srgbClr val="263149"/>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0" st="0"/>
                                            </p:txEl>
                                          </p:spTgt>
                                        </p:tgtEl>
                                        <p:attrNameLst>
                                          <p:attrName>style.visibility</p:attrName>
                                        </p:attrNameLst>
                                      </p:cBhvr>
                                      <p:to>
                                        <p:strVal val="visible"/>
                                      </p:to>
                                    </p:set>
                                    <p:animEffect filter="fade" transition="in">
                                      <p:cBhvr>
                                        <p:cTn dur="500"/>
                                        <p:tgtEl>
                                          <p:spTgt spid="3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1" st="1"/>
                                            </p:txEl>
                                          </p:spTgt>
                                        </p:tgtEl>
                                        <p:attrNameLst>
                                          <p:attrName>style.visibility</p:attrName>
                                        </p:attrNameLst>
                                      </p:cBhvr>
                                      <p:to>
                                        <p:strVal val="visible"/>
                                      </p:to>
                                    </p:set>
                                    <p:animEffect filter="fade" transition="in">
                                      <p:cBhvr>
                                        <p:cTn dur="500"/>
                                        <p:tgtEl>
                                          <p:spTgt spid="3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2" st="2"/>
                                            </p:txEl>
                                          </p:spTgt>
                                        </p:tgtEl>
                                        <p:attrNameLst>
                                          <p:attrName>style.visibility</p:attrName>
                                        </p:attrNameLst>
                                      </p:cBhvr>
                                      <p:to>
                                        <p:strVal val="visible"/>
                                      </p:to>
                                    </p:set>
                                    <p:animEffect filter="fade" transition="in">
                                      <p:cBhvr>
                                        <p:cTn dur="500"/>
                                        <p:tgtEl>
                                          <p:spTgt spid="3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3" st="3"/>
                                            </p:txEl>
                                          </p:spTgt>
                                        </p:tgtEl>
                                        <p:attrNameLst>
                                          <p:attrName>style.visibility</p:attrName>
                                        </p:attrNameLst>
                                      </p:cBhvr>
                                      <p:to>
                                        <p:strVal val="visible"/>
                                      </p:to>
                                    </p:set>
                                    <p:animEffect filter="fade" transition="in">
                                      <p:cBhvr>
                                        <p:cTn dur="500"/>
                                        <p:tgtEl>
                                          <p:spTgt spid="3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0" st="0"/>
                                            </p:txEl>
                                          </p:spTgt>
                                        </p:tgtEl>
                                        <p:attrNameLst>
                                          <p:attrName>style.visibility</p:attrName>
                                        </p:attrNameLst>
                                      </p:cBhvr>
                                      <p:to>
                                        <p:strVal val="visible"/>
                                      </p:to>
                                    </p:set>
                                    <p:animEffect filter="fade" transition="in">
                                      <p:cBhvr>
                                        <p:cTn dur="500"/>
                                        <p:tgtEl>
                                          <p:spTgt spid="3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0" st="0"/>
                                            </p:txEl>
                                          </p:spTgt>
                                        </p:tgtEl>
                                        <p:attrNameLst>
                                          <p:attrName>style.visibility</p:attrName>
                                        </p:attrNameLst>
                                      </p:cBhvr>
                                      <p:to>
                                        <p:strVal val="visible"/>
                                      </p:to>
                                    </p:set>
                                    <p:animEffect filter="fade" transition="in">
                                      <p:cBhvr>
                                        <p:cTn dur="500"/>
                                        <p:tgtEl>
                                          <p:spTgt spid="3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1" st="1"/>
                                            </p:txEl>
                                          </p:spTgt>
                                        </p:tgtEl>
                                        <p:attrNameLst>
                                          <p:attrName>style.visibility</p:attrName>
                                        </p:attrNameLst>
                                      </p:cBhvr>
                                      <p:to>
                                        <p:strVal val="visible"/>
                                      </p:to>
                                    </p:set>
                                    <p:animEffect filter="fade" transition="in">
                                      <p:cBhvr>
                                        <p:cTn dur="500"/>
                                        <p:tgtEl>
                                          <p:spTgt spid="3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2" st="2"/>
                                            </p:txEl>
                                          </p:spTgt>
                                        </p:tgtEl>
                                        <p:attrNameLst>
                                          <p:attrName>style.visibility</p:attrName>
                                        </p:attrNameLst>
                                      </p:cBhvr>
                                      <p:to>
                                        <p:strVal val="visible"/>
                                      </p:to>
                                    </p:set>
                                    <p:animEffect filter="fade" transition="in">
                                      <p:cBhvr>
                                        <p:cTn dur="500"/>
                                        <p:tgtEl>
                                          <p:spTgt spid="3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3" st="3"/>
                                            </p:txEl>
                                          </p:spTgt>
                                        </p:tgtEl>
                                        <p:attrNameLst>
                                          <p:attrName>style.visibility</p:attrName>
                                        </p:attrNameLst>
                                      </p:cBhvr>
                                      <p:to>
                                        <p:strVal val="visible"/>
                                      </p:to>
                                    </p:set>
                                    <p:animEffect filter="fade" transition="in">
                                      <p:cBhvr>
                                        <p:cTn dur="500"/>
                                        <p:tgtEl>
                                          <p:spTgt spid="3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5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4"/>
          <p:cNvSpPr txBox="1"/>
          <p:nvPr/>
        </p:nvSpPr>
        <p:spPr>
          <a:xfrm>
            <a:off x="216952" y="4963412"/>
            <a:ext cx="3868047" cy="27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rPr b="1" lang="es-ES" sz="1800">
                <a:solidFill>
                  <a:schemeClr val="dk1"/>
                </a:solidFill>
                <a:latin typeface="Calibri"/>
                <a:ea typeface="Calibri"/>
                <a:cs typeface="Calibri"/>
                <a:sym typeface="Calibri"/>
              </a:rPr>
              <a:t>Widgets StatelessWidget (Inmutables)</a:t>
            </a:r>
            <a:endParaRPr/>
          </a:p>
        </p:txBody>
      </p:sp>
      <p:sp>
        <p:nvSpPr>
          <p:cNvPr id="378" name="Google Shape;378;p14"/>
          <p:cNvSpPr txBox="1"/>
          <p:nvPr/>
        </p:nvSpPr>
        <p:spPr>
          <a:xfrm>
            <a:off x="8101781" y="4963412"/>
            <a:ext cx="3657600" cy="27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rPr b="1" lang="es-ES" sz="1800">
                <a:solidFill>
                  <a:schemeClr val="dk1"/>
                </a:solidFill>
                <a:latin typeface="Calibri"/>
                <a:ea typeface="Calibri"/>
                <a:cs typeface="Calibri"/>
                <a:sym typeface="Calibri"/>
              </a:rPr>
              <a:t>Widgets StatefulWidget (Cambio)</a:t>
            </a:r>
            <a:endParaRPr b="1" sz="1800">
              <a:solidFill>
                <a:schemeClr val="dk1"/>
              </a:solidFill>
              <a:latin typeface="Calibri"/>
              <a:ea typeface="Calibri"/>
              <a:cs typeface="Calibri"/>
              <a:sym typeface="Calibri"/>
            </a:endParaRPr>
          </a:p>
        </p:txBody>
      </p:sp>
      <p:sp>
        <p:nvSpPr>
          <p:cNvPr id="379" name="Google Shape;379;p14"/>
          <p:cNvSpPr/>
          <p:nvPr/>
        </p:nvSpPr>
        <p:spPr>
          <a:xfrm>
            <a:off x="9727505" y="4109021"/>
            <a:ext cx="754393" cy="754393"/>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sp>
        <p:nvSpPr>
          <p:cNvPr id="380" name="Google Shape;380;p14"/>
          <p:cNvSpPr/>
          <p:nvPr/>
        </p:nvSpPr>
        <p:spPr>
          <a:xfrm>
            <a:off x="1257256" y="4109021"/>
            <a:ext cx="754393" cy="75439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sp>
        <p:nvSpPr>
          <p:cNvPr id="381" name="Google Shape;381;p14"/>
          <p:cNvSpPr txBox="1"/>
          <p:nvPr/>
        </p:nvSpPr>
        <p:spPr>
          <a:xfrm>
            <a:off x="2087298" y="2330901"/>
            <a:ext cx="7745815" cy="10156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40C28"/>
              </a:buClr>
              <a:buSzPts val="1800"/>
              <a:buFont typeface="Arial"/>
              <a:buNone/>
            </a:pPr>
            <a:r>
              <a:rPr b="0" lang="es-ES" sz="1800">
                <a:solidFill>
                  <a:srgbClr val="040C28"/>
                </a:solidFill>
                <a:latin typeface="Arial"/>
                <a:ea typeface="Arial"/>
                <a:cs typeface="Arial"/>
                <a:sym typeface="Arial"/>
              </a:rPr>
              <a:t>Los widgets de </a:t>
            </a:r>
            <a:r>
              <a:rPr b="0" i="1" lang="es-ES" sz="1800">
                <a:solidFill>
                  <a:srgbClr val="040C28"/>
                </a:solidFill>
                <a:latin typeface="Arial"/>
                <a:ea typeface="Arial"/>
                <a:cs typeface="Arial"/>
                <a:sym typeface="Arial"/>
              </a:rPr>
              <a:t>Flutter</a:t>
            </a:r>
            <a:r>
              <a:rPr b="0" lang="es-ES" sz="1800">
                <a:solidFill>
                  <a:srgbClr val="040C28"/>
                </a:solidFill>
                <a:latin typeface="Arial"/>
                <a:ea typeface="Arial"/>
                <a:cs typeface="Arial"/>
                <a:sym typeface="Arial"/>
              </a:rPr>
              <a:t> son los bloques de construcción fundamentales para crear interfaces de usuario interactivas y visualmente atractivas en las aplicaciones.</a:t>
            </a:r>
            <a:endParaRPr b="0" sz="1800">
              <a:solidFill>
                <a:srgbClr val="040C28"/>
              </a:solidFill>
              <a:latin typeface="Arial"/>
              <a:ea typeface="Arial"/>
              <a:cs typeface="Arial"/>
              <a:sym typeface="Arial"/>
            </a:endParaRPr>
          </a:p>
        </p:txBody>
      </p:sp>
      <p:sp>
        <p:nvSpPr>
          <p:cNvPr id="382" name="Google Shape;382;p14"/>
          <p:cNvSpPr/>
          <p:nvPr/>
        </p:nvSpPr>
        <p:spPr>
          <a:xfrm>
            <a:off x="5514014" y="1509580"/>
            <a:ext cx="754393" cy="75439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sp>
        <p:nvSpPr>
          <p:cNvPr id="383" name="Google Shape;383;p14"/>
          <p:cNvSpPr/>
          <p:nvPr/>
        </p:nvSpPr>
        <p:spPr>
          <a:xfrm>
            <a:off x="5719778" y="1682669"/>
            <a:ext cx="353173" cy="420869"/>
          </a:xfrm>
          <a:custGeom>
            <a:rect b="b" l="l" r="r" t="t"/>
            <a:pathLst>
              <a:path extrusionOk="0" h="3947283" w="3312367">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Calibri"/>
              <a:ea typeface="Calibri"/>
              <a:cs typeface="Calibri"/>
              <a:sym typeface="Calibri"/>
            </a:endParaRPr>
          </a:p>
        </p:txBody>
      </p:sp>
      <p:cxnSp>
        <p:nvCxnSpPr>
          <p:cNvPr id="384" name="Google Shape;384;p14"/>
          <p:cNvCxnSpPr>
            <a:endCxn id="379" idx="0"/>
          </p:cNvCxnSpPr>
          <p:nvPr/>
        </p:nvCxnSpPr>
        <p:spPr>
          <a:xfrm>
            <a:off x="6256902" y="1886921"/>
            <a:ext cx="3847800" cy="2222100"/>
          </a:xfrm>
          <a:prstGeom prst="bentConnector2">
            <a:avLst/>
          </a:prstGeom>
          <a:noFill/>
          <a:ln cap="flat" cmpd="sng" w="22225">
            <a:solidFill>
              <a:schemeClr val="accent6"/>
            </a:solidFill>
            <a:prstDash val="solid"/>
            <a:miter lim="800000"/>
            <a:headEnd len="sm" w="sm" type="none"/>
            <a:tailEnd len="sm" w="sm" type="none"/>
          </a:ln>
        </p:spPr>
      </p:cxnSp>
      <p:cxnSp>
        <p:nvCxnSpPr>
          <p:cNvPr id="385" name="Google Shape;385;p14"/>
          <p:cNvCxnSpPr>
            <a:endCxn id="380" idx="0"/>
          </p:cNvCxnSpPr>
          <p:nvPr/>
        </p:nvCxnSpPr>
        <p:spPr>
          <a:xfrm flipH="1">
            <a:off x="1634453" y="1886921"/>
            <a:ext cx="3867900" cy="2222100"/>
          </a:xfrm>
          <a:prstGeom prst="bentConnector2">
            <a:avLst/>
          </a:prstGeom>
          <a:noFill/>
          <a:ln cap="flat" cmpd="sng" w="22225">
            <a:solidFill>
              <a:schemeClr val="accent6"/>
            </a:solidFill>
            <a:prstDash val="solid"/>
            <a:miter lim="800000"/>
            <a:headEnd len="sm" w="sm" type="none"/>
            <a:tailEnd len="sm" w="sm" type="none"/>
          </a:ln>
        </p:spPr>
      </p:cxnSp>
      <p:pic>
        <p:nvPicPr>
          <p:cNvPr id="386" name="Google Shape;386;p14"/>
          <p:cNvPicPr preferRelativeResize="0"/>
          <p:nvPr/>
        </p:nvPicPr>
        <p:blipFill rotWithShape="1">
          <a:blip r:embed="rId3">
            <a:alphaModFix/>
          </a:blip>
          <a:srcRect b="0" l="0" r="0" t="0"/>
          <a:stretch/>
        </p:blipFill>
        <p:spPr>
          <a:xfrm>
            <a:off x="3843170" y="2765228"/>
            <a:ext cx="3810000" cy="2857500"/>
          </a:xfrm>
          <a:prstGeom prst="rect">
            <a:avLst/>
          </a:prstGeom>
          <a:noFill/>
          <a:ln>
            <a:noFill/>
          </a:ln>
        </p:spPr>
      </p:pic>
      <p:sp>
        <p:nvSpPr>
          <p:cNvPr id="387" name="Google Shape;387;p14"/>
          <p:cNvSpPr txBox="1"/>
          <p:nvPr>
            <p:ph type="title"/>
          </p:nvPr>
        </p:nvSpPr>
        <p:spPr>
          <a:xfrm>
            <a:off x="590228" y="210142"/>
            <a:ext cx="10515600" cy="1325563"/>
          </a:xfrm>
          <a:prstGeom prst="rect">
            <a:avLst/>
          </a:prstGeom>
          <a:noFill/>
          <a:ln>
            <a:noFill/>
          </a:ln>
        </p:spPr>
        <p:txBody>
          <a:bodyPr anchorCtr="0" anchor="ctr" bIns="45700" lIns="91425" spcFirstLastPara="1" rIns="91425" wrap="square" tIns="45700">
            <a:noAutofit/>
          </a:bodyPr>
          <a:lstStyle/>
          <a:p>
            <a:pPr indent="0" lvl="0" marL="449580" marR="0" rtl="0" algn="just">
              <a:lnSpc>
                <a:spcPct val="107000"/>
              </a:lnSpc>
              <a:spcBef>
                <a:spcPts val="0"/>
              </a:spcBef>
              <a:spcAft>
                <a:spcPts val="0"/>
              </a:spcAft>
              <a:buClr>
                <a:schemeClr val="lt1"/>
              </a:buClr>
              <a:buSzPts val="3600"/>
              <a:buFont typeface="Calibri"/>
              <a:buNone/>
            </a:pPr>
            <a:r>
              <a:rPr b="1" i="0" lang="es-ES" sz="3600" u="none" cap="none" strike="noStrike">
                <a:solidFill>
                  <a:schemeClr val="lt1"/>
                </a:solidFill>
                <a:latin typeface="Calibri"/>
                <a:ea typeface="Calibri"/>
                <a:cs typeface="Calibri"/>
                <a:sym typeface="Calibri"/>
              </a:rPr>
              <a:t>Widgets</a:t>
            </a:r>
            <a:endParaRPr b="0" i="0" sz="3600" u="none" cap="none" strike="noStrike">
              <a:solidFill>
                <a:schemeClr val="lt1"/>
              </a:solidFill>
              <a:latin typeface="Calibri"/>
              <a:ea typeface="Calibri"/>
              <a:cs typeface="Calibri"/>
              <a:sym typeface="Calibri"/>
            </a:endParaRPr>
          </a:p>
        </p:txBody>
      </p:sp>
      <p:sp>
        <p:nvSpPr>
          <p:cNvPr id="388" name="Google Shape;388;p14"/>
          <p:cNvSpPr/>
          <p:nvPr/>
        </p:nvSpPr>
        <p:spPr>
          <a:xfrm>
            <a:off x="9937253" y="4317372"/>
            <a:ext cx="334893" cy="337690"/>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89" name="Google Shape;389;p14"/>
          <p:cNvSpPr/>
          <p:nvPr/>
        </p:nvSpPr>
        <p:spPr>
          <a:xfrm>
            <a:off x="1478412" y="4370676"/>
            <a:ext cx="296647" cy="296990"/>
          </a:xfrm>
          <a:custGeom>
            <a:rect b="b" l="l" r="r" t="t"/>
            <a:pathLst>
              <a:path extrusionOk="0" h="3979806" w="3975208">
                <a:moveTo>
                  <a:pt x="2049173" y="2050685"/>
                </a:moveTo>
                <a:lnTo>
                  <a:pt x="2525339" y="2050685"/>
                </a:lnTo>
                <a:cubicBezTo>
                  <a:pt x="2501269" y="2092239"/>
                  <a:pt x="2487652" y="2140563"/>
                  <a:pt x="2487652" y="2192066"/>
                </a:cubicBezTo>
                <a:cubicBezTo>
                  <a:pt x="2487652" y="2349996"/>
                  <a:pt x="2615682" y="2478023"/>
                  <a:pt x="2773615" y="2478023"/>
                </a:cubicBezTo>
                <a:cubicBezTo>
                  <a:pt x="2931549" y="2478023"/>
                  <a:pt x="3059579" y="2349996"/>
                  <a:pt x="3059579" y="2192066"/>
                </a:cubicBezTo>
                <a:cubicBezTo>
                  <a:pt x="3059579" y="2140563"/>
                  <a:pt x="3045963" y="2092239"/>
                  <a:pt x="3021893" y="2050685"/>
                </a:cubicBezTo>
                <a:lnTo>
                  <a:pt x="3498055" y="2050685"/>
                </a:lnTo>
                <a:lnTo>
                  <a:pt x="3498055" y="2641745"/>
                </a:lnTo>
                <a:lnTo>
                  <a:pt x="3565582" y="2641745"/>
                </a:lnTo>
                <a:cubicBezTo>
                  <a:pt x="3604012" y="2582980"/>
                  <a:pt x="3670956" y="2546426"/>
                  <a:pt x="3746438" y="2546426"/>
                </a:cubicBezTo>
                <a:cubicBezTo>
                  <a:pt x="3872785" y="2546426"/>
                  <a:pt x="3975208" y="2648847"/>
                  <a:pt x="3975208" y="2775192"/>
                </a:cubicBezTo>
                <a:cubicBezTo>
                  <a:pt x="3975208" y="2901536"/>
                  <a:pt x="3872785" y="3003958"/>
                  <a:pt x="3746438" y="3003958"/>
                </a:cubicBezTo>
                <a:cubicBezTo>
                  <a:pt x="3670956" y="3003958"/>
                  <a:pt x="3604012" y="2967403"/>
                  <a:pt x="3565582" y="2908639"/>
                </a:cubicBezTo>
                <a:lnTo>
                  <a:pt x="3498055" y="2908639"/>
                </a:lnTo>
                <a:lnTo>
                  <a:pt x="3498055" y="3499698"/>
                </a:lnTo>
                <a:lnTo>
                  <a:pt x="3026505" y="3499698"/>
                </a:lnTo>
                <a:cubicBezTo>
                  <a:pt x="3047979" y="3460792"/>
                  <a:pt x="3059579" y="3415963"/>
                  <a:pt x="3059579" y="3368427"/>
                </a:cubicBezTo>
                <a:cubicBezTo>
                  <a:pt x="3059579" y="3210496"/>
                  <a:pt x="2931549" y="3082469"/>
                  <a:pt x="2773615" y="3082469"/>
                </a:cubicBezTo>
                <a:cubicBezTo>
                  <a:pt x="2615682" y="3082469"/>
                  <a:pt x="2487652" y="3210496"/>
                  <a:pt x="2487652" y="3368427"/>
                </a:cubicBezTo>
                <a:cubicBezTo>
                  <a:pt x="2487652" y="3415963"/>
                  <a:pt x="2499253" y="3460792"/>
                  <a:pt x="2520726" y="3499698"/>
                </a:cubicBezTo>
                <a:lnTo>
                  <a:pt x="2049173" y="3499698"/>
                </a:lnTo>
                <a:lnTo>
                  <a:pt x="2049173" y="2908639"/>
                </a:lnTo>
                <a:lnTo>
                  <a:pt x="1950400" y="2908639"/>
                </a:lnTo>
                <a:cubicBezTo>
                  <a:pt x="1911969" y="2967403"/>
                  <a:pt x="1845025" y="3003958"/>
                  <a:pt x="1769544" y="3003958"/>
                </a:cubicBezTo>
                <a:cubicBezTo>
                  <a:pt x="1643197" y="3003958"/>
                  <a:pt x="1540773" y="2901536"/>
                  <a:pt x="1540773" y="2775192"/>
                </a:cubicBezTo>
                <a:cubicBezTo>
                  <a:pt x="1540773" y="2648847"/>
                  <a:pt x="1643197" y="2546426"/>
                  <a:pt x="1769544" y="2546426"/>
                </a:cubicBezTo>
                <a:cubicBezTo>
                  <a:pt x="1845025" y="2546426"/>
                  <a:pt x="1911969" y="2582980"/>
                  <a:pt x="1950400" y="2641745"/>
                </a:cubicBezTo>
                <a:lnTo>
                  <a:pt x="2049173" y="2641745"/>
                </a:lnTo>
                <a:close/>
                <a:moveTo>
                  <a:pt x="1204640" y="1545421"/>
                </a:moveTo>
                <a:cubicBezTo>
                  <a:pt x="1330987" y="1545421"/>
                  <a:pt x="1433411" y="1647843"/>
                  <a:pt x="1433411" y="1774187"/>
                </a:cubicBezTo>
                <a:cubicBezTo>
                  <a:pt x="1433411" y="1849667"/>
                  <a:pt x="1396855" y="1916610"/>
                  <a:pt x="1338089" y="1955039"/>
                </a:cubicBezTo>
                <a:lnTo>
                  <a:pt x="1338089" y="2053811"/>
                </a:lnTo>
                <a:lnTo>
                  <a:pt x="1929161" y="2053811"/>
                </a:lnTo>
                <a:lnTo>
                  <a:pt x="1929161" y="2529967"/>
                </a:lnTo>
                <a:cubicBezTo>
                  <a:pt x="1887606" y="2505897"/>
                  <a:pt x="1839281" y="2492281"/>
                  <a:pt x="1787777" y="2492281"/>
                </a:cubicBezTo>
                <a:cubicBezTo>
                  <a:pt x="1629844" y="2492281"/>
                  <a:pt x="1501814" y="2620308"/>
                  <a:pt x="1501814" y="2778238"/>
                </a:cubicBezTo>
                <a:cubicBezTo>
                  <a:pt x="1501814" y="2936168"/>
                  <a:pt x="1629844" y="3064196"/>
                  <a:pt x="1787777" y="3064196"/>
                </a:cubicBezTo>
                <a:cubicBezTo>
                  <a:pt x="1839281" y="3064196"/>
                  <a:pt x="1887606" y="3050580"/>
                  <a:pt x="1929161" y="3026511"/>
                </a:cubicBezTo>
                <a:lnTo>
                  <a:pt x="1929161" y="3502663"/>
                </a:lnTo>
                <a:lnTo>
                  <a:pt x="1338089" y="3502663"/>
                </a:lnTo>
                <a:lnTo>
                  <a:pt x="1338089" y="3570188"/>
                </a:lnTo>
                <a:cubicBezTo>
                  <a:pt x="1396855" y="3608617"/>
                  <a:pt x="1433411" y="3675560"/>
                  <a:pt x="1433411" y="3751040"/>
                </a:cubicBezTo>
                <a:cubicBezTo>
                  <a:pt x="1433411" y="3877385"/>
                  <a:pt x="1330987" y="3979806"/>
                  <a:pt x="1204640" y="3979806"/>
                </a:cubicBezTo>
                <a:cubicBezTo>
                  <a:pt x="1078293" y="3979806"/>
                  <a:pt x="975869" y="3877385"/>
                  <a:pt x="975869" y="3751040"/>
                </a:cubicBezTo>
                <a:cubicBezTo>
                  <a:pt x="975869" y="3675560"/>
                  <a:pt x="1012425" y="3608617"/>
                  <a:pt x="1071190" y="3570188"/>
                </a:cubicBezTo>
                <a:lnTo>
                  <a:pt x="1071190" y="3502663"/>
                </a:lnTo>
                <a:lnTo>
                  <a:pt x="480119" y="3502663"/>
                </a:lnTo>
                <a:lnTo>
                  <a:pt x="480119" y="3031122"/>
                </a:lnTo>
                <a:cubicBezTo>
                  <a:pt x="519026" y="3052596"/>
                  <a:pt x="563855" y="3064196"/>
                  <a:pt x="611393" y="3064196"/>
                </a:cubicBezTo>
                <a:cubicBezTo>
                  <a:pt x="769326" y="3064196"/>
                  <a:pt x="897356" y="2936168"/>
                  <a:pt x="897356" y="2778238"/>
                </a:cubicBezTo>
                <a:cubicBezTo>
                  <a:pt x="897356" y="2620308"/>
                  <a:pt x="769326" y="2492281"/>
                  <a:pt x="611393" y="2492281"/>
                </a:cubicBezTo>
                <a:cubicBezTo>
                  <a:pt x="563855" y="2492281"/>
                  <a:pt x="519026" y="2503881"/>
                  <a:pt x="480119" y="2525354"/>
                </a:cubicBezTo>
                <a:lnTo>
                  <a:pt x="480119" y="2053811"/>
                </a:lnTo>
                <a:lnTo>
                  <a:pt x="1071190" y="2053811"/>
                </a:lnTo>
                <a:lnTo>
                  <a:pt x="1071190" y="1955039"/>
                </a:lnTo>
                <a:cubicBezTo>
                  <a:pt x="1012425" y="1916610"/>
                  <a:pt x="975869" y="1849667"/>
                  <a:pt x="975869" y="1774187"/>
                </a:cubicBezTo>
                <a:cubicBezTo>
                  <a:pt x="975869" y="1647843"/>
                  <a:pt x="1078293" y="1545421"/>
                  <a:pt x="1204640" y="1545421"/>
                </a:cubicBezTo>
                <a:close/>
                <a:moveTo>
                  <a:pt x="477153" y="467589"/>
                </a:moveTo>
                <a:lnTo>
                  <a:pt x="948703" y="467589"/>
                </a:lnTo>
                <a:cubicBezTo>
                  <a:pt x="927229" y="506495"/>
                  <a:pt x="915629" y="551324"/>
                  <a:pt x="915629" y="598861"/>
                </a:cubicBezTo>
                <a:cubicBezTo>
                  <a:pt x="915629" y="756791"/>
                  <a:pt x="1043659" y="884818"/>
                  <a:pt x="1201593" y="884818"/>
                </a:cubicBezTo>
                <a:cubicBezTo>
                  <a:pt x="1359526" y="884818"/>
                  <a:pt x="1487556" y="756791"/>
                  <a:pt x="1487556" y="598861"/>
                </a:cubicBezTo>
                <a:cubicBezTo>
                  <a:pt x="1487556" y="551324"/>
                  <a:pt x="1475955" y="506495"/>
                  <a:pt x="1454482" y="467589"/>
                </a:cubicBezTo>
                <a:lnTo>
                  <a:pt x="1926034" y="467589"/>
                </a:lnTo>
                <a:lnTo>
                  <a:pt x="1926034" y="1058649"/>
                </a:lnTo>
                <a:lnTo>
                  <a:pt x="2024808" y="1058649"/>
                </a:lnTo>
                <a:cubicBezTo>
                  <a:pt x="2063239" y="999884"/>
                  <a:pt x="2130183" y="963330"/>
                  <a:pt x="2205664" y="963330"/>
                </a:cubicBezTo>
                <a:cubicBezTo>
                  <a:pt x="2332011" y="963330"/>
                  <a:pt x="2434435" y="1065751"/>
                  <a:pt x="2434435" y="1192096"/>
                </a:cubicBezTo>
                <a:cubicBezTo>
                  <a:pt x="2434435" y="1318440"/>
                  <a:pt x="2332011" y="1420862"/>
                  <a:pt x="2205664" y="1420862"/>
                </a:cubicBezTo>
                <a:cubicBezTo>
                  <a:pt x="2130183" y="1420862"/>
                  <a:pt x="2063239" y="1384307"/>
                  <a:pt x="2024808" y="1325543"/>
                </a:cubicBezTo>
                <a:lnTo>
                  <a:pt x="1926034" y="1325543"/>
                </a:lnTo>
                <a:lnTo>
                  <a:pt x="1926034" y="1916602"/>
                </a:lnTo>
                <a:lnTo>
                  <a:pt x="1449869" y="1916602"/>
                </a:lnTo>
                <a:cubicBezTo>
                  <a:pt x="1473939" y="1875048"/>
                  <a:pt x="1487556" y="1826725"/>
                  <a:pt x="1487556" y="1775221"/>
                </a:cubicBezTo>
                <a:cubicBezTo>
                  <a:pt x="1487556" y="1617291"/>
                  <a:pt x="1359526" y="1489264"/>
                  <a:pt x="1201593" y="1489264"/>
                </a:cubicBezTo>
                <a:cubicBezTo>
                  <a:pt x="1043659" y="1489264"/>
                  <a:pt x="915629" y="1617291"/>
                  <a:pt x="915629" y="1775222"/>
                </a:cubicBezTo>
                <a:cubicBezTo>
                  <a:pt x="915629" y="1826725"/>
                  <a:pt x="929245" y="1875048"/>
                  <a:pt x="953315" y="1916602"/>
                </a:cubicBezTo>
                <a:lnTo>
                  <a:pt x="477153" y="1916602"/>
                </a:lnTo>
                <a:lnTo>
                  <a:pt x="477153" y="1325543"/>
                </a:lnTo>
                <a:lnTo>
                  <a:pt x="409627" y="1325543"/>
                </a:lnTo>
                <a:cubicBezTo>
                  <a:pt x="371196" y="1384307"/>
                  <a:pt x="304252" y="1420862"/>
                  <a:pt x="228771" y="1420862"/>
                </a:cubicBezTo>
                <a:cubicBezTo>
                  <a:pt x="102423" y="1420862"/>
                  <a:pt x="0" y="1318440"/>
                  <a:pt x="0" y="1192096"/>
                </a:cubicBezTo>
                <a:cubicBezTo>
                  <a:pt x="0" y="1065751"/>
                  <a:pt x="102423" y="963330"/>
                  <a:pt x="228771" y="963330"/>
                </a:cubicBezTo>
                <a:cubicBezTo>
                  <a:pt x="304252" y="963330"/>
                  <a:pt x="371196" y="999885"/>
                  <a:pt x="409627" y="1058649"/>
                </a:cubicBezTo>
                <a:lnTo>
                  <a:pt x="477153" y="1058649"/>
                </a:lnTo>
                <a:close/>
                <a:moveTo>
                  <a:pt x="2779453" y="0"/>
                </a:moveTo>
                <a:cubicBezTo>
                  <a:pt x="2905800" y="0"/>
                  <a:pt x="3008224" y="102422"/>
                  <a:pt x="3008224" y="228766"/>
                </a:cubicBezTo>
                <a:cubicBezTo>
                  <a:pt x="3008224" y="304246"/>
                  <a:pt x="2971668" y="371189"/>
                  <a:pt x="2912903" y="409618"/>
                </a:cubicBezTo>
                <a:lnTo>
                  <a:pt x="2912903" y="477144"/>
                </a:lnTo>
                <a:lnTo>
                  <a:pt x="3503974" y="477144"/>
                </a:lnTo>
                <a:lnTo>
                  <a:pt x="3503974" y="948684"/>
                </a:lnTo>
                <a:cubicBezTo>
                  <a:pt x="3465067" y="927210"/>
                  <a:pt x="3420238" y="915611"/>
                  <a:pt x="3372700" y="915611"/>
                </a:cubicBezTo>
                <a:cubicBezTo>
                  <a:pt x="3214767" y="915611"/>
                  <a:pt x="3086737" y="1043638"/>
                  <a:pt x="3086737" y="1201568"/>
                </a:cubicBezTo>
                <a:cubicBezTo>
                  <a:pt x="3086737" y="1359498"/>
                  <a:pt x="3214767" y="1487526"/>
                  <a:pt x="3372700" y="1487526"/>
                </a:cubicBezTo>
                <a:cubicBezTo>
                  <a:pt x="3420238" y="1487526"/>
                  <a:pt x="3465067" y="1475925"/>
                  <a:pt x="3503974" y="1454452"/>
                </a:cubicBezTo>
                <a:lnTo>
                  <a:pt x="3503974" y="1925995"/>
                </a:lnTo>
                <a:lnTo>
                  <a:pt x="2912903" y="1925995"/>
                </a:lnTo>
                <a:lnTo>
                  <a:pt x="2912903" y="2024767"/>
                </a:lnTo>
                <a:cubicBezTo>
                  <a:pt x="2971668" y="2063196"/>
                  <a:pt x="3008224" y="2130139"/>
                  <a:pt x="3008224" y="2205619"/>
                </a:cubicBezTo>
                <a:cubicBezTo>
                  <a:pt x="3008224" y="2331964"/>
                  <a:pt x="2905800" y="2434385"/>
                  <a:pt x="2779453" y="2434385"/>
                </a:cubicBezTo>
                <a:cubicBezTo>
                  <a:pt x="2653106" y="2434385"/>
                  <a:pt x="2550683" y="2331964"/>
                  <a:pt x="2550683" y="2205619"/>
                </a:cubicBezTo>
                <a:cubicBezTo>
                  <a:pt x="2550683" y="2130139"/>
                  <a:pt x="2587238" y="2063196"/>
                  <a:pt x="2646004" y="2024767"/>
                </a:cubicBezTo>
                <a:lnTo>
                  <a:pt x="2646004" y="1925995"/>
                </a:lnTo>
                <a:lnTo>
                  <a:pt x="2054932" y="1925995"/>
                </a:lnTo>
                <a:lnTo>
                  <a:pt x="2054932" y="1449840"/>
                </a:lnTo>
                <a:cubicBezTo>
                  <a:pt x="2096487" y="1473909"/>
                  <a:pt x="2144812" y="1487526"/>
                  <a:pt x="2196316" y="1487526"/>
                </a:cubicBezTo>
                <a:cubicBezTo>
                  <a:pt x="2354249" y="1487526"/>
                  <a:pt x="2482279" y="1359498"/>
                  <a:pt x="2482279" y="1201568"/>
                </a:cubicBezTo>
                <a:cubicBezTo>
                  <a:pt x="2482279" y="1043638"/>
                  <a:pt x="2354249" y="915611"/>
                  <a:pt x="2196316" y="915611"/>
                </a:cubicBezTo>
                <a:cubicBezTo>
                  <a:pt x="2144812" y="915611"/>
                  <a:pt x="2096487" y="929227"/>
                  <a:pt x="2054932" y="953296"/>
                </a:cubicBezTo>
                <a:lnTo>
                  <a:pt x="2054932" y="477144"/>
                </a:lnTo>
                <a:lnTo>
                  <a:pt x="2646004" y="477144"/>
                </a:lnTo>
                <a:lnTo>
                  <a:pt x="2646004" y="409618"/>
                </a:lnTo>
                <a:cubicBezTo>
                  <a:pt x="2587238" y="371189"/>
                  <a:pt x="2550683" y="304246"/>
                  <a:pt x="2550683" y="228766"/>
                </a:cubicBezTo>
                <a:cubicBezTo>
                  <a:pt x="2550683" y="102422"/>
                  <a:pt x="2653106" y="0"/>
                  <a:pt x="277945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Calibri"/>
              <a:ea typeface="Calibri"/>
              <a:cs typeface="Calibri"/>
              <a:sym typeface="Calibri"/>
            </a:endParaRPr>
          </a:p>
        </p:txBody>
      </p:sp>
      <p:sp>
        <p:nvSpPr>
          <p:cNvPr id="390" name="Google Shape;390;p14"/>
          <p:cNvSpPr txBox="1"/>
          <p:nvPr/>
        </p:nvSpPr>
        <p:spPr>
          <a:xfrm>
            <a:off x="216951" y="5325569"/>
            <a:ext cx="3976819" cy="1370058"/>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Noto Sans Symbols"/>
              <a:buChar char="✔"/>
            </a:pPr>
            <a:r>
              <a:rPr b="0" lang="es-ES" sz="1200">
                <a:solidFill>
                  <a:schemeClr val="dk1"/>
                </a:solidFill>
                <a:latin typeface="Calibri"/>
                <a:ea typeface="Calibri"/>
                <a:cs typeface="Calibri"/>
                <a:sym typeface="Calibri"/>
              </a:rPr>
              <a:t>No pueden cambiar su estado después de ser creados.</a:t>
            </a:r>
            <a:endParaRPr/>
          </a:p>
          <a:p>
            <a:pPr indent="-120650" lvl="0" marL="171450" marR="0" rtl="0" algn="l">
              <a:spcBef>
                <a:spcPts val="160"/>
              </a:spcBef>
              <a:spcAft>
                <a:spcPts val="0"/>
              </a:spcAft>
              <a:buClr>
                <a:srgbClr val="3F3F3F"/>
              </a:buClr>
              <a:buSzPts val="800"/>
              <a:buFont typeface="Noto Sans Symbols"/>
              <a:buNone/>
            </a:pPr>
            <a:r>
              <a:t/>
            </a:r>
            <a:endParaRPr b="0" sz="800">
              <a:solidFill>
                <a:schemeClr val="dk1"/>
              </a:solidFill>
              <a:latin typeface="Calibri"/>
              <a:ea typeface="Calibri"/>
              <a:cs typeface="Calibri"/>
              <a:sym typeface="Calibri"/>
            </a:endParaRPr>
          </a:p>
          <a:p>
            <a:pPr indent="-171450" lvl="0" marL="171450" marR="0" rtl="0" algn="l">
              <a:spcBef>
                <a:spcPts val="240"/>
              </a:spcBef>
              <a:spcAft>
                <a:spcPts val="0"/>
              </a:spcAft>
              <a:buClr>
                <a:schemeClr val="dk1"/>
              </a:buClr>
              <a:buSzPts val="1200"/>
              <a:buFont typeface="Noto Sans Symbols"/>
              <a:buChar char="✔"/>
            </a:pPr>
            <a:r>
              <a:rPr b="0" lang="es-ES" sz="1200">
                <a:solidFill>
                  <a:schemeClr val="dk1"/>
                </a:solidFill>
                <a:latin typeface="Calibri"/>
                <a:ea typeface="Calibri"/>
                <a:cs typeface="Calibri"/>
                <a:sym typeface="Calibri"/>
              </a:rPr>
              <a:t>Son utilizados principalmente para representar elementos estáticos de la interfaz de usuario.</a:t>
            </a:r>
            <a:endParaRPr/>
          </a:p>
          <a:p>
            <a:pPr indent="0" lvl="0" marL="0" marR="0" rtl="0" algn="l">
              <a:spcBef>
                <a:spcPts val="240"/>
              </a:spcBef>
              <a:spcAft>
                <a:spcPts val="0"/>
              </a:spcAft>
              <a:buClr>
                <a:schemeClr val="dk1"/>
              </a:buClr>
              <a:buSzPts val="1200"/>
              <a:buFont typeface="Arial"/>
              <a:buNone/>
            </a:pPr>
            <a:r>
              <a:rPr b="0" i="1" lang="es-ES" sz="1200">
                <a:solidFill>
                  <a:schemeClr val="dk1"/>
                </a:solidFill>
                <a:latin typeface="Calibri"/>
                <a:ea typeface="Calibri"/>
                <a:cs typeface="Calibri"/>
                <a:sym typeface="Calibri"/>
              </a:rPr>
              <a:t>(Etiquetas de texto, imágenes o botones que no cambian en</a:t>
            </a:r>
            <a:endParaRPr/>
          </a:p>
          <a:p>
            <a:pPr indent="0" lvl="0" marL="0" marR="0" rtl="0" algn="l">
              <a:spcBef>
                <a:spcPts val="240"/>
              </a:spcBef>
              <a:spcAft>
                <a:spcPts val="0"/>
              </a:spcAft>
              <a:buClr>
                <a:schemeClr val="dk1"/>
              </a:buClr>
              <a:buSzPts val="1200"/>
              <a:buFont typeface="Arial"/>
              <a:buNone/>
            </a:pPr>
            <a:r>
              <a:rPr b="0" i="1" lang="es-ES" sz="1200">
                <a:solidFill>
                  <a:schemeClr val="dk1"/>
                </a:solidFill>
                <a:latin typeface="Calibri"/>
                <a:ea typeface="Calibri"/>
                <a:cs typeface="Calibri"/>
                <a:sym typeface="Calibri"/>
              </a:rPr>
              <a:t> respuesta a la interacción del usuario).</a:t>
            </a:r>
            <a:endParaRPr/>
          </a:p>
          <a:p>
            <a:pPr indent="-95250" lvl="0" marL="171450" marR="0" rtl="0" algn="l">
              <a:spcBef>
                <a:spcPts val="240"/>
              </a:spcBef>
              <a:spcAft>
                <a:spcPts val="0"/>
              </a:spcAft>
              <a:buClr>
                <a:srgbClr val="3F3F3F"/>
              </a:buClr>
              <a:buSzPts val="1200"/>
              <a:buFont typeface="Noto Sans Symbols"/>
              <a:buNone/>
            </a:pPr>
            <a:r>
              <a:t/>
            </a:r>
            <a:endParaRPr b="0" sz="1200">
              <a:solidFill>
                <a:schemeClr val="dk1"/>
              </a:solidFill>
              <a:latin typeface="Calibri"/>
              <a:ea typeface="Calibri"/>
              <a:cs typeface="Calibri"/>
              <a:sym typeface="Calibri"/>
            </a:endParaRPr>
          </a:p>
        </p:txBody>
      </p:sp>
      <p:sp>
        <p:nvSpPr>
          <p:cNvPr id="391" name="Google Shape;391;p14"/>
          <p:cNvSpPr txBox="1"/>
          <p:nvPr/>
        </p:nvSpPr>
        <p:spPr>
          <a:xfrm>
            <a:off x="7998230" y="5327808"/>
            <a:ext cx="3976819" cy="1305369"/>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Noto Sans Symbols"/>
              <a:buChar char="✔"/>
            </a:pPr>
            <a:r>
              <a:rPr b="0" lang="es-ES" sz="1200">
                <a:solidFill>
                  <a:schemeClr val="dk1"/>
                </a:solidFill>
                <a:latin typeface="Calibri"/>
                <a:ea typeface="Calibri"/>
                <a:cs typeface="Calibri"/>
                <a:sym typeface="Calibri"/>
              </a:rPr>
              <a:t>Estos son widgets que pueden cambiar su estado a lo largo del tiempo en respuesta a eventos o interacciones del usuario. </a:t>
            </a:r>
            <a:endParaRPr/>
          </a:p>
          <a:p>
            <a:pPr indent="-158750" lvl="0" marL="171450" marR="0" rtl="0" algn="l">
              <a:spcBef>
                <a:spcPts val="40"/>
              </a:spcBef>
              <a:spcAft>
                <a:spcPts val="0"/>
              </a:spcAft>
              <a:buClr>
                <a:srgbClr val="3F3F3F"/>
              </a:buClr>
              <a:buSzPts val="200"/>
              <a:buFont typeface="Noto Sans Symbols"/>
              <a:buNone/>
            </a:pPr>
            <a:r>
              <a:t/>
            </a:r>
            <a:endParaRPr b="0" sz="200">
              <a:solidFill>
                <a:schemeClr val="dk1"/>
              </a:solidFill>
              <a:latin typeface="Calibri"/>
              <a:ea typeface="Calibri"/>
              <a:cs typeface="Calibri"/>
              <a:sym typeface="Calibri"/>
            </a:endParaRPr>
          </a:p>
          <a:p>
            <a:pPr indent="-171450" lvl="0" marL="171450" marR="0" rtl="0" algn="l">
              <a:spcBef>
                <a:spcPts val="240"/>
              </a:spcBef>
              <a:spcAft>
                <a:spcPts val="0"/>
              </a:spcAft>
              <a:buClr>
                <a:schemeClr val="dk1"/>
              </a:buClr>
              <a:buSzPts val="1200"/>
              <a:buFont typeface="Noto Sans Symbols"/>
              <a:buChar char="✔"/>
            </a:pPr>
            <a:r>
              <a:rPr b="0" lang="es-ES" sz="1200">
                <a:solidFill>
                  <a:schemeClr val="dk1"/>
                </a:solidFill>
                <a:latin typeface="Calibri"/>
                <a:ea typeface="Calibri"/>
                <a:cs typeface="Calibri"/>
                <a:sym typeface="Calibri"/>
              </a:rPr>
              <a:t>Son utilizados para representar elementos de la interfaz que pueden cambiar dinámicamente.</a:t>
            </a:r>
            <a:endParaRPr/>
          </a:p>
          <a:p>
            <a:pPr indent="0" lvl="0" marL="0" marR="0" rtl="0" algn="l">
              <a:spcBef>
                <a:spcPts val="240"/>
              </a:spcBef>
              <a:spcAft>
                <a:spcPts val="0"/>
              </a:spcAft>
              <a:buClr>
                <a:schemeClr val="dk1"/>
              </a:buClr>
              <a:buSzPts val="1200"/>
              <a:buFont typeface="Arial"/>
              <a:buNone/>
            </a:pPr>
            <a:r>
              <a:rPr b="0" i="1" lang="es-ES" sz="1200">
                <a:solidFill>
                  <a:schemeClr val="dk1"/>
                </a:solidFill>
                <a:latin typeface="Calibri"/>
                <a:ea typeface="Calibri"/>
                <a:cs typeface="Calibri"/>
                <a:sym typeface="Calibri"/>
              </a:rPr>
              <a:t>    (Listas desplegables, casillas de verificación, formularios, entre otros)</a:t>
            </a:r>
            <a:endParaRPr b="0" i="1" sz="12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5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5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5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5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5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5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500"/>
                                        <p:tgtEl>
                                          <p:spTgt spid="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xEl>
                                              <p:pRg end="0" st="0"/>
                                            </p:txEl>
                                          </p:spTgt>
                                        </p:tgtEl>
                                        <p:attrNameLst>
                                          <p:attrName>style.visibility</p:attrName>
                                        </p:attrNameLst>
                                      </p:cBhvr>
                                      <p:to>
                                        <p:strVal val="visible"/>
                                      </p:to>
                                    </p:set>
                                    <p:animEffect filter="fade" transition="in">
                                      <p:cBhvr>
                                        <p:cTn dur="500"/>
                                        <p:tgtEl>
                                          <p:spTgt spid="3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xEl>
                                              <p:pRg end="1" st="1"/>
                                            </p:txEl>
                                          </p:spTgt>
                                        </p:tgtEl>
                                        <p:attrNameLst>
                                          <p:attrName>style.visibility</p:attrName>
                                        </p:attrNameLst>
                                      </p:cBhvr>
                                      <p:to>
                                        <p:strVal val="visible"/>
                                      </p:to>
                                    </p:set>
                                    <p:animEffect filter="fade" transition="in">
                                      <p:cBhvr>
                                        <p:cTn dur="500"/>
                                        <p:tgtEl>
                                          <p:spTgt spid="3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xEl>
                                              <p:pRg end="2" st="2"/>
                                            </p:txEl>
                                          </p:spTgt>
                                        </p:tgtEl>
                                        <p:attrNameLst>
                                          <p:attrName>style.visibility</p:attrName>
                                        </p:attrNameLst>
                                      </p:cBhvr>
                                      <p:to>
                                        <p:strVal val="visible"/>
                                      </p:to>
                                    </p:set>
                                    <p:animEffect filter="fade" transition="in">
                                      <p:cBhvr>
                                        <p:cTn dur="500"/>
                                        <p:tgtEl>
                                          <p:spTgt spid="3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xEl>
                                              <p:pRg end="3" st="3"/>
                                            </p:txEl>
                                          </p:spTgt>
                                        </p:tgtEl>
                                        <p:attrNameLst>
                                          <p:attrName>style.visibility</p:attrName>
                                        </p:attrNameLst>
                                      </p:cBhvr>
                                      <p:to>
                                        <p:strVal val="visible"/>
                                      </p:to>
                                    </p:set>
                                    <p:animEffect filter="fade" transition="in">
                                      <p:cBhvr>
                                        <p:cTn dur="500"/>
                                        <p:tgtEl>
                                          <p:spTgt spid="3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xEl>
                                              <p:pRg end="4" st="4"/>
                                            </p:txEl>
                                          </p:spTgt>
                                        </p:tgtEl>
                                        <p:attrNameLst>
                                          <p:attrName>style.visibility</p:attrName>
                                        </p:attrNameLst>
                                      </p:cBhvr>
                                      <p:to>
                                        <p:strVal val="visible"/>
                                      </p:to>
                                    </p:set>
                                    <p:animEffect filter="fade" transition="in">
                                      <p:cBhvr>
                                        <p:cTn dur="500"/>
                                        <p:tgtEl>
                                          <p:spTgt spid="3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xEl>
                                              <p:pRg end="5" st="5"/>
                                            </p:txEl>
                                          </p:spTgt>
                                        </p:tgtEl>
                                        <p:attrNameLst>
                                          <p:attrName>style.visibility</p:attrName>
                                        </p:attrNameLst>
                                      </p:cBhvr>
                                      <p:to>
                                        <p:strVal val="visible"/>
                                      </p:to>
                                    </p:set>
                                    <p:animEffect filter="fade" transition="in">
                                      <p:cBhvr>
                                        <p:cTn dur="500"/>
                                        <p:tgtEl>
                                          <p:spTgt spid="3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0" st="0"/>
                                            </p:txEl>
                                          </p:spTgt>
                                        </p:tgtEl>
                                        <p:attrNameLst>
                                          <p:attrName>style.visibility</p:attrName>
                                        </p:attrNameLst>
                                      </p:cBhvr>
                                      <p:to>
                                        <p:strVal val="visible"/>
                                      </p:to>
                                    </p:set>
                                    <p:animEffect filter="fade" transition="in">
                                      <p:cBhvr>
                                        <p:cTn dur="500"/>
                                        <p:tgtEl>
                                          <p:spTgt spid="3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1" st="1"/>
                                            </p:txEl>
                                          </p:spTgt>
                                        </p:tgtEl>
                                        <p:attrNameLst>
                                          <p:attrName>style.visibility</p:attrName>
                                        </p:attrNameLst>
                                      </p:cBhvr>
                                      <p:to>
                                        <p:strVal val="visible"/>
                                      </p:to>
                                    </p:set>
                                    <p:animEffect filter="fade" transition="in">
                                      <p:cBhvr>
                                        <p:cTn dur="500"/>
                                        <p:tgtEl>
                                          <p:spTgt spid="3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2" st="2"/>
                                            </p:txEl>
                                          </p:spTgt>
                                        </p:tgtEl>
                                        <p:attrNameLst>
                                          <p:attrName>style.visibility</p:attrName>
                                        </p:attrNameLst>
                                      </p:cBhvr>
                                      <p:to>
                                        <p:strVal val="visible"/>
                                      </p:to>
                                    </p:set>
                                    <p:animEffect filter="fade" transition="in">
                                      <p:cBhvr>
                                        <p:cTn dur="500"/>
                                        <p:tgtEl>
                                          <p:spTgt spid="3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3" st="3"/>
                                            </p:txEl>
                                          </p:spTgt>
                                        </p:tgtEl>
                                        <p:attrNameLst>
                                          <p:attrName>style.visibility</p:attrName>
                                        </p:attrNameLst>
                                      </p:cBhvr>
                                      <p:to>
                                        <p:strVal val="visible"/>
                                      </p:to>
                                    </p:set>
                                    <p:animEffect filter="fade" transition="in">
                                      <p:cBhvr>
                                        <p:cTn dur="500"/>
                                        <p:tgtEl>
                                          <p:spTgt spid="39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5"/>
          <p:cNvSpPr txBox="1"/>
          <p:nvPr>
            <p:ph type="title"/>
          </p:nvPr>
        </p:nvSpPr>
        <p:spPr>
          <a:xfrm>
            <a:off x="590228" y="210142"/>
            <a:ext cx="10515600" cy="1325563"/>
          </a:xfrm>
          <a:prstGeom prst="rect">
            <a:avLst/>
          </a:prstGeom>
          <a:noFill/>
          <a:ln>
            <a:noFill/>
          </a:ln>
        </p:spPr>
        <p:txBody>
          <a:bodyPr anchorCtr="0" anchor="ctr" bIns="45700" lIns="91425" spcFirstLastPara="1" rIns="91425" wrap="square" tIns="45700">
            <a:noAutofit/>
          </a:bodyPr>
          <a:lstStyle/>
          <a:p>
            <a:pPr indent="0" lvl="0" marL="449580" marR="0" rtl="0" algn="just">
              <a:lnSpc>
                <a:spcPct val="107000"/>
              </a:lnSpc>
              <a:spcBef>
                <a:spcPts val="0"/>
              </a:spcBef>
              <a:spcAft>
                <a:spcPts val="0"/>
              </a:spcAft>
              <a:buClr>
                <a:schemeClr val="lt1"/>
              </a:buClr>
              <a:buSzPts val="3600"/>
              <a:buFont typeface="Calibri"/>
              <a:buNone/>
            </a:pPr>
            <a:r>
              <a:rPr b="1" i="0" lang="es-ES" sz="3600" u="none" cap="none" strike="noStrike">
                <a:solidFill>
                  <a:schemeClr val="lt1"/>
                </a:solidFill>
                <a:latin typeface="Calibri"/>
                <a:ea typeface="Calibri"/>
                <a:cs typeface="Calibri"/>
                <a:sym typeface="Calibri"/>
              </a:rPr>
              <a:t>Catálogo de widgets</a:t>
            </a:r>
            <a:endParaRPr/>
          </a:p>
        </p:txBody>
      </p:sp>
      <p:sp>
        <p:nvSpPr>
          <p:cNvPr id="397" name="Google Shape;397;p15"/>
          <p:cNvSpPr txBox="1"/>
          <p:nvPr/>
        </p:nvSpPr>
        <p:spPr>
          <a:xfrm>
            <a:off x="316636" y="6197424"/>
            <a:ext cx="1155872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800" u="sng">
                <a:solidFill>
                  <a:schemeClr val="dk1"/>
                </a:solidFill>
                <a:latin typeface="Calibri"/>
                <a:ea typeface="Calibri"/>
                <a:cs typeface="Calibri"/>
                <a:sym typeface="Calibri"/>
                <a:hlinkClick r:id="rId3">
                  <a:extLst>
                    <a:ext uri="{A12FA001-AC4F-418D-AE19-62706E023703}">
                      <ahyp:hlinkClr val="tx"/>
                    </a:ext>
                  </a:extLst>
                </a:hlinkClick>
              </a:rPr>
              <a:t>https://docs.flutter.dev/ui/widgets</a:t>
            </a:r>
            <a:r>
              <a:rPr lang="es-ES" sz="1800">
                <a:solidFill>
                  <a:schemeClr val="dk1"/>
                </a:solidFill>
                <a:latin typeface="Calibri"/>
                <a:ea typeface="Calibri"/>
                <a:cs typeface="Calibri"/>
                <a:sym typeface="Calibri"/>
              </a:rPr>
              <a:t> </a:t>
            </a:r>
            <a:endParaRPr/>
          </a:p>
        </p:txBody>
      </p:sp>
      <p:pic>
        <p:nvPicPr>
          <p:cNvPr id="398" name="Google Shape;398;p15"/>
          <p:cNvPicPr preferRelativeResize="0"/>
          <p:nvPr/>
        </p:nvPicPr>
        <p:blipFill rotWithShape="1">
          <a:blip r:embed="rId4">
            <a:alphaModFix/>
          </a:blip>
          <a:srcRect b="0" l="0" r="0" t="0"/>
          <a:stretch/>
        </p:blipFill>
        <p:spPr>
          <a:xfrm>
            <a:off x="2789270" y="1651116"/>
            <a:ext cx="6434630" cy="3379218"/>
          </a:xfrm>
          <a:prstGeom prst="rect">
            <a:avLst/>
          </a:prstGeom>
          <a:noFill/>
          <a:ln>
            <a:noFill/>
          </a:ln>
          <a:effectLst>
            <a:outerShdw blurRad="292100" rotWithShape="0" algn="tl" dir="2700000" dist="139700">
              <a:srgbClr val="333333">
                <a:alpha val="64705"/>
              </a:srgbClr>
            </a:outerShdw>
          </a:effectLst>
        </p:spPr>
      </p:pic>
      <p:sp>
        <p:nvSpPr>
          <p:cNvPr id="399" name="Google Shape;399;p15"/>
          <p:cNvSpPr txBox="1"/>
          <p:nvPr/>
        </p:nvSpPr>
        <p:spPr>
          <a:xfrm>
            <a:off x="1318196" y="5427983"/>
            <a:ext cx="10178386"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ES" sz="1600">
                <a:solidFill>
                  <a:srgbClr val="333333"/>
                </a:solidFill>
                <a:latin typeface="Calibri"/>
                <a:ea typeface="Calibri"/>
                <a:cs typeface="Calibri"/>
                <a:sym typeface="Calibri"/>
              </a:rPr>
              <a:t>Flutter viene con un amplio catálogo de </a:t>
            </a:r>
            <a:r>
              <a:rPr b="0" i="1" lang="es-ES" sz="1600">
                <a:solidFill>
                  <a:srgbClr val="333333"/>
                </a:solidFill>
                <a:latin typeface="Calibri"/>
                <a:ea typeface="Calibri"/>
                <a:cs typeface="Calibri"/>
                <a:sym typeface="Calibri"/>
              </a:rPr>
              <a:t>widgets</a:t>
            </a:r>
            <a:r>
              <a:rPr b="0" i="0" lang="es-ES" sz="1600">
                <a:solidFill>
                  <a:srgbClr val="333333"/>
                </a:solidFill>
                <a:latin typeface="Calibri"/>
                <a:ea typeface="Calibri"/>
                <a:cs typeface="Calibri"/>
                <a:sym typeface="Calibri"/>
              </a:rPr>
              <a:t> desde el momento en que lo descargas. El catálogo tiene 14 categorías, que incluyen estilos, Cupertino (</a:t>
            </a:r>
            <a:r>
              <a:rPr b="0" i="1" lang="es-ES" sz="1600">
                <a:solidFill>
                  <a:srgbClr val="333333"/>
                </a:solidFill>
                <a:latin typeface="Calibri"/>
                <a:ea typeface="Calibri"/>
                <a:cs typeface="Calibri"/>
                <a:sym typeface="Calibri"/>
              </a:rPr>
              <a:t>widgets</a:t>
            </a:r>
            <a:r>
              <a:rPr b="0" i="0" lang="es-ES" sz="1600">
                <a:solidFill>
                  <a:srgbClr val="333333"/>
                </a:solidFill>
                <a:latin typeface="Calibri"/>
                <a:ea typeface="Calibri"/>
                <a:cs typeface="Calibri"/>
                <a:sym typeface="Calibri"/>
              </a:rPr>
              <a:t> estilo iOS) y Material Components (</a:t>
            </a:r>
            <a:r>
              <a:rPr b="0" i="1" lang="es-ES" sz="1600">
                <a:solidFill>
                  <a:srgbClr val="333333"/>
                </a:solidFill>
                <a:latin typeface="Calibri"/>
                <a:ea typeface="Calibri"/>
                <a:cs typeface="Calibri"/>
                <a:sym typeface="Calibri"/>
              </a:rPr>
              <a:t>widgets</a:t>
            </a:r>
            <a:r>
              <a:rPr b="0" i="0" lang="es-ES" sz="1600">
                <a:solidFill>
                  <a:srgbClr val="333333"/>
                </a:solidFill>
                <a:latin typeface="Calibri"/>
                <a:ea typeface="Calibri"/>
                <a:cs typeface="Calibri"/>
                <a:sym typeface="Calibri"/>
              </a:rPr>
              <a:t> que siguen las directrices de Material Design de Google).</a:t>
            </a:r>
            <a:endParaRPr sz="16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16"/>
          <p:cNvPicPr preferRelativeResize="0"/>
          <p:nvPr/>
        </p:nvPicPr>
        <p:blipFill rotWithShape="1">
          <a:blip r:embed="rId3">
            <a:alphaModFix/>
          </a:blip>
          <a:srcRect b="0" l="0" r="0" t="0"/>
          <a:stretch/>
        </p:blipFill>
        <p:spPr>
          <a:xfrm>
            <a:off x="567418" y="2502729"/>
            <a:ext cx="3990295" cy="219785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405" name="Google Shape;405;p16"/>
          <p:cNvSpPr txBox="1"/>
          <p:nvPr/>
        </p:nvSpPr>
        <p:spPr>
          <a:xfrm>
            <a:off x="0" y="106494"/>
            <a:ext cx="10515600" cy="1325563"/>
          </a:xfrm>
          <a:prstGeom prst="rect">
            <a:avLst/>
          </a:prstGeom>
          <a:noFill/>
          <a:ln>
            <a:noFill/>
          </a:ln>
        </p:spPr>
        <p:txBody>
          <a:bodyPr anchorCtr="0" anchor="ctr" bIns="45700" lIns="91425" spcFirstLastPara="1" rIns="91425" wrap="square" tIns="45700">
            <a:noAutofit/>
          </a:bodyPr>
          <a:lstStyle/>
          <a:p>
            <a:pPr indent="0" lvl="0" marL="449580" marR="0" rtl="0" algn="just">
              <a:lnSpc>
                <a:spcPct val="107000"/>
              </a:lnSpc>
              <a:spcBef>
                <a:spcPts val="0"/>
              </a:spcBef>
              <a:spcAft>
                <a:spcPts val="0"/>
              </a:spcAft>
              <a:buClr>
                <a:schemeClr val="lt1"/>
              </a:buClr>
              <a:buSzPts val="4800"/>
              <a:buFont typeface="Calibri"/>
              <a:buNone/>
            </a:pPr>
            <a:r>
              <a:rPr b="1" lang="es-ES" sz="4800">
                <a:solidFill>
                  <a:schemeClr val="lt1"/>
                </a:solidFill>
                <a:latin typeface="Calibri"/>
                <a:ea typeface="Calibri"/>
                <a:cs typeface="Calibri"/>
                <a:sym typeface="Calibri"/>
              </a:rPr>
              <a:t> Material Design y Cupertino</a:t>
            </a:r>
            <a:endParaRPr sz="4800">
              <a:solidFill>
                <a:schemeClr val="lt1"/>
              </a:solidFill>
              <a:latin typeface="Calibri"/>
              <a:ea typeface="Calibri"/>
              <a:cs typeface="Calibri"/>
              <a:sym typeface="Calibri"/>
            </a:endParaRPr>
          </a:p>
        </p:txBody>
      </p:sp>
      <p:sp>
        <p:nvSpPr>
          <p:cNvPr id="406" name="Google Shape;406;p16"/>
          <p:cNvSpPr txBox="1"/>
          <p:nvPr/>
        </p:nvSpPr>
        <p:spPr>
          <a:xfrm>
            <a:off x="5257800" y="1906577"/>
            <a:ext cx="6093618" cy="4093428"/>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Compatibilidad de Flutter con </a:t>
            </a:r>
            <a:r>
              <a:rPr b="1" i="1" lang="es-ES" sz="2000">
                <a:solidFill>
                  <a:schemeClr val="dk1"/>
                </a:solidFill>
                <a:latin typeface="Calibri"/>
                <a:ea typeface="Calibri"/>
                <a:cs typeface="Calibri"/>
                <a:sym typeface="Calibri"/>
              </a:rPr>
              <a:t>material design </a:t>
            </a:r>
            <a:r>
              <a:rPr lang="es-ES" sz="2000">
                <a:solidFill>
                  <a:schemeClr val="dk1"/>
                </a:solidFill>
                <a:latin typeface="Calibri"/>
                <a:ea typeface="Calibri"/>
                <a:cs typeface="Calibri"/>
                <a:sym typeface="Calibri"/>
              </a:rPr>
              <a:t>y </a:t>
            </a:r>
            <a:r>
              <a:rPr b="1" i="1" lang="es-ES" sz="2000">
                <a:solidFill>
                  <a:schemeClr val="dk1"/>
                </a:solidFill>
                <a:latin typeface="Calibri"/>
                <a:ea typeface="Calibri"/>
                <a:cs typeface="Calibri"/>
                <a:sym typeface="Calibri"/>
              </a:rPr>
              <a:t>Cupertino</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342900" lvl="0" marL="342900" marR="0" rtl="0" algn="just">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Material Widgets y Cupertino Widgets son dos sistemas de diseño diferentes proporcionados por Flutter para crear interfaces de usuario que se adhieren a los principios de diseño de Android (Material Design) e iOS (Cupertino).</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342900" lvl="0" marL="342900" marR="0" rtl="0" algn="just">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Flutter ofrece una amplia gama de widgets que siguen las pautas de diseño de Material Design de Google para Android y el estilo de diseño de Cupertino para iOS.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0" st="0"/>
                                            </p:txEl>
                                          </p:spTgt>
                                        </p:tgtEl>
                                        <p:attrNameLst>
                                          <p:attrName>style.visibility</p:attrName>
                                        </p:attrNameLst>
                                      </p:cBhvr>
                                      <p:to>
                                        <p:strVal val="visible"/>
                                      </p:to>
                                    </p:set>
                                    <p:animEffect filter="fade" transition="in">
                                      <p:cBhvr>
                                        <p:cTn dur="500"/>
                                        <p:tgtEl>
                                          <p:spTgt spid="4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1" st="1"/>
                                            </p:txEl>
                                          </p:spTgt>
                                        </p:tgtEl>
                                        <p:attrNameLst>
                                          <p:attrName>style.visibility</p:attrName>
                                        </p:attrNameLst>
                                      </p:cBhvr>
                                      <p:to>
                                        <p:strVal val="visible"/>
                                      </p:to>
                                    </p:set>
                                    <p:animEffect filter="fade" transition="in">
                                      <p:cBhvr>
                                        <p:cTn dur="500"/>
                                        <p:tgtEl>
                                          <p:spTgt spid="4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2" st="2"/>
                                            </p:txEl>
                                          </p:spTgt>
                                        </p:tgtEl>
                                        <p:attrNameLst>
                                          <p:attrName>style.visibility</p:attrName>
                                        </p:attrNameLst>
                                      </p:cBhvr>
                                      <p:to>
                                        <p:strVal val="visible"/>
                                      </p:to>
                                    </p:set>
                                    <p:animEffect filter="fade" transition="in">
                                      <p:cBhvr>
                                        <p:cTn dur="500"/>
                                        <p:tgtEl>
                                          <p:spTgt spid="4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3" st="3"/>
                                            </p:txEl>
                                          </p:spTgt>
                                        </p:tgtEl>
                                        <p:attrNameLst>
                                          <p:attrName>style.visibility</p:attrName>
                                        </p:attrNameLst>
                                      </p:cBhvr>
                                      <p:to>
                                        <p:strVal val="visible"/>
                                      </p:to>
                                    </p:set>
                                    <p:animEffect filter="fade" transition="in">
                                      <p:cBhvr>
                                        <p:cTn dur="500"/>
                                        <p:tgtEl>
                                          <p:spTgt spid="4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4" st="4"/>
                                            </p:txEl>
                                          </p:spTgt>
                                        </p:tgtEl>
                                        <p:attrNameLst>
                                          <p:attrName>style.visibility</p:attrName>
                                        </p:attrNameLst>
                                      </p:cBhvr>
                                      <p:to>
                                        <p:strVal val="visible"/>
                                      </p:to>
                                    </p:set>
                                    <p:animEffect filter="fade" transition="in">
                                      <p:cBhvr>
                                        <p:cTn dur="500"/>
                                        <p:tgtEl>
                                          <p:spTgt spid="40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17"/>
          <p:cNvPicPr preferRelativeResize="0"/>
          <p:nvPr/>
        </p:nvPicPr>
        <p:blipFill rotWithShape="1">
          <a:blip r:embed="rId3">
            <a:alphaModFix/>
          </a:blip>
          <a:srcRect b="0" l="0" r="0" t="0"/>
          <a:stretch/>
        </p:blipFill>
        <p:spPr>
          <a:xfrm>
            <a:off x="1886352" y="1762059"/>
            <a:ext cx="9275797" cy="406724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412" name="Google Shape;412;p17"/>
          <p:cNvSpPr/>
          <p:nvPr/>
        </p:nvSpPr>
        <p:spPr>
          <a:xfrm>
            <a:off x="5286375" y="3000375"/>
            <a:ext cx="2714625" cy="557213"/>
          </a:xfrm>
          <a:prstGeom prst="roundRect">
            <a:avLst>
              <a:gd fmla="val 16667" name="adj"/>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18"/>
          <p:cNvSpPr txBox="1"/>
          <p:nvPr/>
        </p:nvSpPr>
        <p:spPr>
          <a:xfrm>
            <a:off x="167657" y="1663621"/>
            <a:ext cx="6533179" cy="4375057"/>
          </a:xfrm>
          <a:prstGeom prst="rect">
            <a:avLst/>
          </a:prstGeom>
          <a:noFill/>
          <a:ln>
            <a:noFill/>
          </a:ln>
        </p:spPr>
        <p:txBody>
          <a:bodyPr anchorCtr="0" anchor="ctr"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La opción de MaterialApp en Flutter se entiende como</a:t>
            </a:r>
            <a:r>
              <a:rPr b="1" lang="es-ES" sz="2000">
                <a:solidFill>
                  <a:schemeClr val="dk1"/>
                </a:solidFill>
                <a:latin typeface="Calibri"/>
                <a:ea typeface="Calibri"/>
                <a:cs typeface="Calibri"/>
                <a:sym typeface="Calibri"/>
              </a:rPr>
              <a:t> una de las clases predefinidas del sistema.</a:t>
            </a:r>
            <a:endParaRPr/>
          </a:p>
          <a:p>
            <a:pPr indent="0" lvl="0" marL="0" marR="0" rtl="0" algn="just">
              <a:lnSpc>
                <a:spcPct val="90000"/>
              </a:lnSpc>
              <a:spcBef>
                <a:spcPts val="0"/>
              </a:spcBef>
              <a:spcAft>
                <a:spcPts val="0"/>
              </a:spcAft>
              <a:buClr>
                <a:schemeClr val="dk1"/>
              </a:buClr>
              <a:buSzPts val="2000"/>
              <a:buFont typeface="Calibri"/>
              <a:buNone/>
            </a:pPr>
            <a:r>
              <a:t/>
            </a:r>
            <a:endParaRPr b="1" sz="2000">
              <a:solidFill>
                <a:schemeClr val="dk1"/>
              </a:solidFill>
              <a:latin typeface="Calibri"/>
              <a:ea typeface="Calibri"/>
              <a:cs typeface="Calibri"/>
              <a:sym typeface="Calibri"/>
            </a:endParaRPr>
          </a:p>
          <a:p>
            <a:pPr indent="-342900" lvl="0" marL="342900" marR="0" rtl="0" algn="just">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Funciona como uno de los componentes centrales o principales del SDK de Flutter.</a:t>
            </a:r>
            <a:endParaRPr/>
          </a:p>
          <a:p>
            <a:pPr indent="0" lvl="0" marL="0" marR="0" rtl="0" algn="just">
              <a:lnSpc>
                <a:spcPct val="90000"/>
              </a:lnSpc>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a:p>
            <a:pPr indent="-342900" lvl="0" marL="342900" marR="0" rtl="0" algn="just">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El widget MaterialApp proporciona un contenedor para otros </a:t>
            </a:r>
            <a:r>
              <a:rPr b="1" i="1" lang="es-ES" sz="2000">
                <a:solidFill>
                  <a:schemeClr val="dk1"/>
                </a:solidFill>
                <a:latin typeface="Calibri"/>
                <a:ea typeface="Calibri"/>
                <a:cs typeface="Calibri"/>
                <a:sym typeface="Calibri"/>
              </a:rPr>
              <a:t>widgets</a:t>
            </a:r>
            <a:r>
              <a:rPr lang="es-ES" sz="2000">
                <a:solidFill>
                  <a:schemeClr val="dk1"/>
                </a:solidFill>
                <a:latin typeface="Calibri"/>
                <a:ea typeface="Calibri"/>
                <a:cs typeface="Calibri"/>
                <a:sym typeface="Calibri"/>
              </a:rPr>
              <a:t> y </a:t>
            </a:r>
            <a:r>
              <a:rPr b="1" i="1" lang="es-ES" sz="2000">
                <a:solidFill>
                  <a:schemeClr val="dk1"/>
                </a:solidFill>
                <a:latin typeface="Calibri"/>
                <a:ea typeface="Calibri"/>
                <a:cs typeface="Calibri"/>
                <a:sym typeface="Calibri"/>
              </a:rPr>
              <a:t>temas</a:t>
            </a:r>
            <a:r>
              <a:rPr lang="es-ES" sz="2000">
                <a:solidFill>
                  <a:schemeClr val="dk1"/>
                </a:solidFill>
                <a:latin typeface="Calibri"/>
                <a:ea typeface="Calibri"/>
                <a:cs typeface="Calibri"/>
                <a:sym typeface="Calibri"/>
              </a:rPr>
              <a:t> necesarios para crear una aplicación basada en Material design.</a:t>
            </a:r>
            <a:endParaRPr/>
          </a:p>
          <a:p>
            <a:pPr indent="0" lvl="0" marL="0" marR="0" rtl="0" algn="just">
              <a:lnSpc>
                <a:spcPct val="90000"/>
              </a:lnSpc>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a:p>
            <a:pPr indent="-342900" lvl="0" marL="342900" marR="0" rtl="0" algn="just">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El Widget MaterialApp </a:t>
            </a:r>
            <a:r>
              <a:rPr b="1" i="1" lang="es-ES" sz="2000">
                <a:solidFill>
                  <a:schemeClr val="dk1"/>
                </a:solidFill>
                <a:latin typeface="Calibri"/>
                <a:ea typeface="Calibri"/>
                <a:cs typeface="Calibri"/>
                <a:sym typeface="Calibri"/>
              </a:rPr>
              <a:t>es el punto de partida de una aplicación</a:t>
            </a:r>
            <a:r>
              <a:rPr lang="es-ES" sz="2000">
                <a:solidFill>
                  <a:schemeClr val="dk1"/>
                </a:solidFill>
                <a:latin typeface="Calibri"/>
                <a:ea typeface="Calibri"/>
                <a:cs typeface="Calibri"/>
                <a:sym typeface="Calibri"/>
              </a:rPr>
              <a:t>, le dice a Flutter que se usarán componentes de Material Design y se seguirá el diseño de Material design en la aplicación.</a:t>
            </a:r>
            <a:endParaRPr sz="2000">
              <a:solidFill>
                <a:schemeClr val="dk1"/>
              </a:solidFill>
              <a:latin typeface="Calibri"/>
              <a:ea typeface="Calibri"/>
              <a:cs typeface="Calibri"/>
              <a:sym typeface="Calibri"/>
            </a:endParaRPr>
          </a:p>
        </p:txBody>
      </p:sp>
      <p:pic>
        <p:nvPicPr>
          <p:cNvPr descr="31.13 Flutter MaterialApp Material Center Text | GNU/Linux Desktop Survival  Guide" id="419" name="Google Shape;419;p18"/>
          <p:cNvPicPr preferRelativeResize="0"/>
          <p:nvPr/>
        </p:nvPicPr>
        <p:blipFill rotWithShape="1">
          <a:blip r:embed="rId3">
            <a:alphaModFix/>
          </a:blip>
          <a:srcRect b="0" l="0" r="0" t="0"/>
          <a:stretch/>
        </p:blipFill>
        <p:spPr>
          <a:xfrm>
            <a:off x="7007388" y="2399268"/>
            <a:ext cx="4722650" cy="2903764"/>
          </a:xfrm>
          <a:prstGeom prst="rect">
            <a:avLst/>
          </a:prstGeom>
          <a:noFill/>
          <a:ln>
            <a:noFill/>
          </a:ln>
          <a:effectLst>
            <a:outerShdw blurRad="292100" rotWithShape="0" algn="tl" dir="2700000" dist="139700">
              <a:srgbClr val="333333">
                <a:alpha val="64705"/>
              </a:srgbClr>
            </a:outerShdw>
          </a:effectLst>
        </p:spPr>
      </p:pic>
      <p:sp>
        <p:nvSpPr>
          <p:cNvPr id="420" name="Google Shape;420;p18"/>
          <p:cNvSpPr txBox="1"/>
          <p:nvPr>
            <p:ph type="title"/>
          </p:nvPr>
        </p:nvSpPr>
        <p:spPr>
          <a:xfrm>
            <a:off x="590228" y="210142"/>
            <a:ext cx="10515600" cy="1325563"/>
          </a:xfrm>
          <a:prstGeom prst="rect">
            <a:avLst/>
          </a:prstGeom>
          <a:noFill/>
          <a:ln>
            <a:noFill/>
          </a:ln>
        </p:spPr>
        <p:txBody>
          <a:bodyPr anchorCtr="0" anchor="ctr" bIns="45700" lIns="91425" spcFirstLastPara="1" rIns="91425" wrap="square" tIns="45700">
            <a:noAutofit/>
          </a:bodyPr>
          <a:lstStyle/>
          <a:p>
            <a:pPr indent="0" lvl="0" marL="449580" marR="0" rtl="0" algn="just">
              <a:lnSpc>
                <a:spcPct val="107000"/>
              </a:lnSpc>
              <a:spcBef>
                <a:spcPts val="0"/>
              </a:spcBef>
              <a:spcAft>
                <a:spcPts val="0"/>
              </a:spcAft>
              <a:buClr>
                <a:schemeClr val="lt1"/>
              </a:buClr>
              <a:buSzPts val="3600"/>
              <a:buFont typeface="Calibri"/>
              <a:buNone/>
            </a:pPr>
            <a:r>
              <a:rPr b="1" i="0" lang="es-ES" sz="3600" u="none" cap="none" strike="noStrike">
                <a:solidFill>
                  <a:schemeClr val="lt1"/>
                </a:solidFill>
                <a:latin typeface="Calibri"/>
                <a:ea typeface="Calibri"/>
                <a:cs typeface="Calibri"/>
                <a:sym typeface="Calibri"/>
              </a:rPr>
              <a:t>Clase MaterialApp</a:t>
            </a:r>
            <a:endParaRPr b="0" i="0" sz="3600" u="none" cap="none" strike="noStrike">
              <a:solidFill>
                <a:schemeClr val="lt1"/>
              </a:solidFill>
              <a:latin typeface="Calibri"/>
              <a:ea typeface="Calibri"/>
              <a:cs typeface="Calibri"/>
              <a:sym typeface="Calibri"/>
            </a:endParaRPr>
          </a:p>
        </p:txBody>
      </p:sp>
      <p:sp>
        <p:nvSpPr>
          <p:cNvPr id="421" name="Google Shape;421;p18"/>
          <p:cNvSpPr txBox="1"/>
          <p:nvPr/>
        </p:nvSpPr>
        <p:spPr>
          <a:xfrm>
            <a:off x="358134" y="6166594"/>
            <a:ext cx="114757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800" u="sng">
                <a:solidFill>
                  <a:schemeClr val="dk1"/>
                </a:solidFill>
                <a:latin typeface="Calibri"/>
                <a:ea typeface="Calibri"/>
                <a:cs typeface="Calibri"/>
                <a:sym typeface="Calibri"/>
                <a:hlinkClick r:id="rId4">
                  <a:extLst>
                    <a:ext uri="{A12FA001-AC4F-418D-AE19-62706E023703}">
                      <ahyp:hlinkClr val="tx"/>
                    </a:ext>
                  </a:extLst>
                </a:hlinkClick>
              </a:rPr>
              <a:t>https://api.flutter.dev/flutter/material/MaterialApp-class.html</a:t>
            </a:r>
            <a:r>
              <a:rPr lang="es-ES" sz="1800">
                <a:solidFill>
                  <a:schemeClr val="dk1"/>
                </a:solidFill>
                <a:latin typeface="Calibri"/>
                <a:ea typeface="Calibri"/>
                <a:cs typeface="Calibri"/>
                <a:sym typeface="Calibri"/>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0" st="0"/>
                                            </p:txEl>
                                          </p:spTgt>
                                        </p:tgtEl>
                                        <p:attrNameLst>
                                          <p:attrName>style.visibility</p:attrName>
                                        </p:attrNameLst>
                                      </p:cBhvr>
                                      <p:to>
                                        <p:strVal val="visible"/>
                                      </p:to>
                                    </p:set>
                                    <p:animEffect filter="fade" transition="in">
                                      <p:cBhvr>
                                        <p:cTn dur="500"/>
                                        <p:tgtEl>
                                          <p:spTgt spid="4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1" st="1"/>
                                            </p:txEl>
                                          </p:spTgt>
                                        </p:tgtEl>
                                        <p:attrNameLst>
                                          <p:attrName>style.visibility</p:attrName>
                                        </p:attrNameLst>
                                      </p:cBhvr>
                                      <p:to>
                                        <p:strVal val="visible"/>
                                      </p:to>
                                    </p:set>
                                    <p:animEffect filter="fade" transition="in">
                                      <p:cBhvr>
                                        <p:cTn dur="500"/>
                                        <p:tgtEl>
                                          <p:spTgt spid="4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2" st="2"/>
                                            </p:txEl>
                                          </p:spTgt>
                                        </p:tgtEl>
                                        <p:attrNameLst>
                                          <p:attrName>style.visibility</p:attrName>
                                        </p:attrNameLst>
                                      </p:cBhvr>
                                      <p:to>
                                        <p:strVal val="visible"/>
                                      </p:to>
                                    </p:set>
                                    <p:animEffect filter="fade" transition="in">
                                      <p:cBhvr>
                                        <p:cTn dur="500"/>
                                        <p:tgtEl>
                                          <p:spTgt spid="4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3" st="3"/>
                                            </p:txEl>
                                          </p:spTgt>
                                        </p:tgtEl>
                                        <p:attrNameLst>
                                          <p:attrName>style.visibility</p:attrName>
                                        </p:attrNameLst>
                                      </p:cBhvr>
                                      <p:to>
                                        <p:strVal val="visible"/>
                                      </p:to>
                                    </p:set>
                                    <p:animEffect filter="fade" transition="in">
                                      <p:cBhvr>
                                        <p:cTn dur="500"/>
                                        <p:tgtEl>
                                          <p:spTgt spid="4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4" st="4"/>
                                            </p:txEl>
                                          </p:spTgt>
                                        </p:tgtEl>
                                        <p:attrNameLst>
                                          <p:attrName>style.visibility</p:attrName>
                                        </p:attrNameLst>
                                      </p:cBhvr>
                                      <p:to>
                                        <p:strVal val="visible"/>
                                      </p:to>
                                    </p:set>
                                    <p:animEffect filter="fade" transition="in">
                                      <p:cBhvr>
                                        <p:cTn dur="500"/>
                                        <p:tgtEl>
                                          <p:spTgt spid="4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5" st="5"/>
                                            </p:txEl>
                                          </p:spTgt>
                                        </p:tgtEl>
                                        <p:attrNameLst>
                                          <p:attrName>style.visibility</p:attrName>
                                        </p:attrNameLst>
                                      </p:cBhvr>
                                      <p:to>
                                        <p:strVal val="visible"/>
                                      </p:to>
                                    </p:set>
                                    <p:animEffect filter="fade" transition="in">
                                      <p:cBhvr>
                                        <p:cTn dur="500"/>
                                        <p:tgtEl>
                                          <p:spTgt spid="41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6" st="6"/>
                                            </p:txEl>
                                          </p:spTgt>
                                        </p:tgtEl>
                                        <p:attrNameLst>
                                          <p:attrName>style.visibility</p:attrName>
                                        </p:attrNameLst>
                                      </p:cBhvr>
                                      <p:to>
                                        <p:strVal val="visible"/>
                                      </p:to>
                                    </p:set>
                                    <p:animEffect filter="fade" transition="in">
                                      <p:cBhvr>
                                        <p:cTn dur="500"/>
                                        <p:tgtEl>
                                          <p:spTgt spid="41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19"/>
          <p:cNvSpPr txBox="1"/>
          <p:nvPr/>
        </p:nvSpPr>
        <p:spPr>
          <a:xfrm>
            <a:off x="167657" y="1663621"/>
            <a:ext cx="6533179" cy="4375057"/>
          </a:xfrm>
          <a:prstGeom prst="rect">
            <a:avLst/>
          </a:prstGeom>
          <a:noFill/>
          <a:ln>
            <a:noFill/>
          </a:ln>
        </p:spPr>
        <p:txBody>
          <a:bodyPr anchorCtr="0" anchor="ctr" bIns="45700" lIns="91425" spcFirstLastPara="1" rIns="91425" wrap="square" tIns="45700">
            <a:noAutofit/>
          </a:bodyPr>
          <a:lstStyle/>
          <a:p>
            <a:pPr indent="-215900" lvl="0" marL="342900" marR="0" rtl="0" algn="just">
              <a:lnSpc>
                <a:spcPct val="90000"/>
              </a:lnSpc>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428" name="Google Shape;428;p19"/>
          <p:cNvSpPr txBox="1"/>
          <p:nvPr/>
        </p:nvSpPr>
        <p:spPr>
          <a:xfrm>
            <a:off x="358134" y="5715512"/>
            <a:ext cx="1147573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800" u="sng">
                <a:solidFill>
                  <a:schemeClr val="dk1"/>
                </a:solidFill>
                <a:latin typeface="Calibri"/>
                <a:ea typeface="Calibri"/>
                <a:cs typeface="Calibri"/>
                <a:sym typeface="Calibri"/>
                <a:hlinkClick r:id="rId3">
                  <a:extLst>
                    <a:ext uri="{A12FA001-AC4F-418D-AE19-62706E023703}">
                      <ahyp:hlinkClr val="tx"/>
                    </a:ext>
                  </a:extLst>
                </a:hlinkClick>
              </a:rPr>
              <a:t>https://api.flutter.dev/flutter/material/MaterialApp-class.html</a:t>
            </a:r>
            <a:r>
              <a:rPr lang="es-ES" sz="1800">
                <a:solidFill>
                  <a:schemeClr val="dk1"/>
                </a:solidFill>
                <a:latin typeface="Calibri"/>
                <a:ea typeface="Calibri"/>
                <a:cs typeface="Calibri"/>
                <a:sym typeface="Calibri"/>
              </a:rPr>
              <a:t> </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s-ES" sz="1800" u="sng">
                <a:solidFill>
                  <a:schemeClr val="dk1"/>
                </a:solidFill>
                <a:latin typeface="Calibri"/>
                <a:ea typeface="Calibri"/>
                <a:cs typeface="Calibri"/>
                <a:sym typeface="Calibri"/>
                <a:hlinkClick r:id="rId4">
                  <a:extLst>
                    <a:ext uri="{A12FA001-AC4F-418D-AE19-62706E023703}">
                      <ahyp:hlinkClr val="tx"/>
                    </a:ext>
                  </a:extLst>
                </a:hlinkClick>
              </a:rPr>
              <a:t>https://docs.flutter.dev/ui/widgets/material</a:t>
            </a:r>
            <a:r>
              <a:rPr lang="es-ES" sz="1800">
                <a:solidFill>
                  <a:schemeClr val="dk1"/>
                </a:solidFill>
                <a:latin typeface="Calibri"/>
                <a:ea typeface="Calibri"/>
                <a:cs typeface="Calibri"/>
                <a:sym typeface="Calibri"/>
              </a:rPr>
              <a:t> </a:t>
            </a:r>
            <a:endParaRPr/>
          </a:p>
        </p:txBody>
      </p:sp>
      <p:sp>
        <p:nvSpPr>
          <p:cNvPr id="429" name="Google Shape;429;p19"/>
          <p:cNvSpPr txBox="1"/>
          <p:nvPr>
            <p:ph type="title"/>
          </p:nvPr>
        </p:nvSpPr>
        <p:spPr>
          <a:xfrm>
            <a:off x="590228" y="210142"/>
            <a:ext cx="10515600" cy="1325563"/>
          </a:xfrm>
          <a:prstGeom prst="rect">
            <a:avLst/>
          </a:prstGeom>
          <a:noFill/>
          <a:ln>
            <a:noFill/>
          </a:ln>
        </p:spPr>
        <p:txBody>
          <a:bodyPr anchorCtr="0" anchor="ctr" bIns="45700" lIns="91425" spcFirstLastPara="1" rIns="91425" wrap="square" tIns="45700">
            <a:noAutofit/>
          </a:bodyPr>
          <a:lstStyle/>
          <a:p>
            <a:pPr indent="0" lvl="0" marL="449580" marR="0" rtl="0" algn="just">
              <a:lnSpc>
                <a:spcPct val="107000"/>
              </a:lnSpc>
              <a:spcBef>
                <a:spcPts val="0"/>
              </a:spcBef>
              <a:spcAft>
                <a:spcPts val="0"/>
              </a:spcAft>
              <a:buClr>
                <a:schemeClr val="lt1"/>
              </a:buClr>
              <a:buSzPts val="3600"/>
              <a:buFont typeface="Calibri"/>
              <a:buNone/>
            </a:pPr>
            <a:r>
              <a:rPr b="1" i="0" lang="es-ES" sz="3600" u="none" cap="none" strike="noStrike">
                <a:solidFill>
                  <a:schemeClr val="lt1"/>
                </a:solidFill>
                <a:latin typeface="Calibri"/>
                <a:ea typeface="Calibri"/>
                <a:cs typeface="Calibri"/>
                <a:sym typeface="Calibri"/>
              </a:rPr>
              <a:t>Material Widgets</a:t>
            </a:r>
            <a:endParaRPr b="0" i="0" sz="3600" u="none" cap="none" strike="noStrike">
              <a:solidFill>
                <a:schemeClr val="lt1"/>
              </a:solidFill>
              <a:latin typeface="Calibri"/>
              <a:ea typeface="Calibri"/>
              <a:cs typeface="Calibri"/>
              <a:sym typeface="Calibri"/>
            </a:endParaRPr>
          </a:p>
        </p:txBody>
      </p:sp>
      <p:pic>
        <p:nvPicPr>
          <p:cNvPr id="430" name="Google Shape;430;p19"/>
          <p:cNvPicPr preferRelativeResize="0"/>
          <p:nvPr/>
        </p:nvPicPr>
        <p:blipFill rotWithShape="1">
          <a:blip r:embed="rId5">
            <a:alphaModFix/>
          </a:blip>
          <a:srcRect b="0" l="0" r="0" t="0"/>
          <a:stretch/>
        </p:blipFill>
        <p:spPr>
          <a:xfrm>
            <a:off x="3623340" y="2691386"/>
            <a:ext cx="4552926" cy="199636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431" name="Google Shape;431;p19"/>
          <p:cNvSpPr/>
          <p:nvPr/>
        </p:nvSpPr>
        <p:spPr>
          <a:xfrm>
            <a:off x="5304997" y="3232697"/>
            <a:ext cx="1410128" cy="339393"/>
          </a:xfrm>
          <a:prstGeom prst="roundRect">
            <a:avLst>
              <a:gd fmla="val 16667" name="adj"/>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xEl>
                                              <p:pRg end="0" st="0"/>
                                            </p:txEl>
                                          </p:spTgt>
                                        </p:tgtEl>
                                        <p:attrNameLst>
                                          <p:attrName>style.visibility</p:attrName>
                                        </p:attrNameLst>
                                      </p:cBhvr>
                                      <p:to>
                                        <p:strVal val="visible"/>
                                      </p:to>
                                    </p:set>
                                    <p:animEffect filter="fade" transition="in">
                                      <p:cBhvr>
                                        <p:cTn dur="500"/>
                                        <p:tgtEl>
                                          <p:spTgt spid="4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
          <p:cNvSpPr txBox="1"/>
          <p:nvPr>
            <p:ph type="title"/>
          </p:nvPr>
        </p:nvSpPr>
        <p:spPr>
          <a:xfrm>
            <a:off x="254758" y="342955"/>
            <a:ext cx="9679656" cy="710929"/>
          </a:xfrm>
          <a:prstGeom prst="rect">
            <a:avLst/>
          </a:prstGeom>
          <a:noFill/>
          <a:ln>
            <a:noFill/>
          </a:ln>
        </p:spPr>
        <p:txBody>
          <a:bodyPr anchorCtr="0" anchor="ctr" bIns="45700" lIns="91425" spcFirstLastPara="1" rIns="91425" wrap="square" tIns="45700">
            <a:noAutofit/>
          </a:bodyPr>
          <a:lstStyle/>
          <a:p>
            <a:pPr indent="0" lvl="0" marL="449580" rtl="0" algn="just">
              <a:lnSpc>
                <a:spcPct val="107000"/>
              </a:lnSpc>
              <a:spcBef>
                <a:spcPts val="0"/>
              </a:spcBef>
              <a:spcAft>
                <a:spcPts val="0"/>
              </a:spcAft>
              <a:buClr>
                <a:schemeClr val="lt1"/>
              </a:buClr>
              <a:buSzPts val="3600"/>
              <a:buFont typeface="Calibri"/>
              <a:buNone/>
            </a:pPr>
            <a:r>
              <a:rPr b="1" lang="es-ES" sz="3600">
                <a:solidFill>
                  <a:schemeClr val="lt1"/>
                </a:solidFill>
                <a:latin typeface="Calibri"/>
                <a:ea typeface="Calibri"/>
                <a:cs typeface="Calibri"/>
                <a:sym typeface="Calibri"/>
              </a:rPr>
              <a:t>Nivel Básico: </a:t>
            </a:r>
            <a:r>
              <a:rPr lang="es-ES" sz="3600">
                <a:solidFill>
                  <a:schemeClr val="lt1"/>
                </a:solidFill>
                <a:latin typeface="Calibri"/>
                <a:ea typeface="Calibri"/>
                <a:cs typeface="Calibri"/>
                <a:sym typeface="Calibri"/>
              </a:rPr>
              <a:t>Fundamentos y Exploración</a:t>
            </a:r>
            <a:endParaRPr/>
          </a:p>
        </p:txBody>
      </p:sp>
      <p:sp>
        <p:nvSpPr>
          <p:cNvPr id="105" name="Google Shape;105;p2"/>
          <p:cNvSpPr/>
          <p:nvPr/>
        </p:nvSpPr>
        <p:spPr>
          <a:xfrm>
            <a:off x="1403887" y="2229054"/>
            <a:ext cx="9384226" cy="5240537"/>
          </a:xfrm>
          <a:prstGeom prst="rect">
            <a:avLst/>
          </a:prstGeom>
          <a:noFill/>
          <a:ln>
            <a:noFill/>
          </a:ln>
        </p:spPr>
        <p:txBody>
          <a:bodyPr anchorCtr="0" anchor="t" bIns="45700" lIns="91425" spcFirstLastPara="1" rIns="91425" wrap="square" tIns="45700">
            <a:spAutoFit/>
          </a:bodyPr>
          <a:lstStyle/>
          <a:p>
            <a:pPr indent="-158750" lvl="2" marL="1200150" marR="0" rtl="0" algn="l">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342900" lvl="2" marL="1257300" marR="0" rtl="0" algn="l">
              <a:spcBef>
                <a:spcPts val="0"/>
              </a:spcBef>
              <a:spcAft>
                <a:spcPts val="0"/>
              </a:spcAft>
              <a:buClr>
                <a:schemeClr val="dk1"/>
              </a:buClr>
              <a:buSzPts val="2000"/>
              <a:buFont typeface="Noto Sans Symbols"/>
              <a:buChar char="▪"/>
            </a:pPr>
            <a:r>
              <a:rPr b="0" i="0" lang="es-ES" sz="2000" u="none" cap="none" strike="noStrike">
                <a:solidFill>
                  <a:schemeClr val="dk1"/>
                </a:solidFill>
                <a:latin typeface="Calibri"/>
                <a:ea typeface="Calibri"/>
                <a:cs typeface="Calibri"/>
                <a:sym typeface="Calibri"/>
              </a:rPr>
              <a:t>Instalación y configuración del entorno de desarrollo </a:t>
            </a:r>
            <a:endParaRPr/>
          </a:p>
          <a:p>
            <a:pPr indent="-215900" lvl="2" marL="1257300" marR="0" rtl="0" algn="l">
              <a:spcBef>
                <a:spcPts val="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342900" lvl="2" marL="1257300" marR="0" rtl="0" algn="l">
              <a:spcBef>
                <a:spcPts val="0"/>
              </a:spcBef>
              <a:spcAft>
                <a:spcPts val="0"/>
              </a:spcAft>
              <a:buClr>
                <a:schemeClr val="dk1"/>
              </a:buClr>
              <a:buSzPts val="2000"/>
              <a:buFont typeface="Noto Sans Symbols"/>
              <a:buChar char="▪"/>
            </a:pPr>
            <a:r>
              <a:rPr b="0" i="0" lang="es-ES" sz="2000" u="none" cap="none" strike="noStrike">
                <a:solidFill>
                  <a:schemeClr val="dk1"/>
                </a:solidFill>
                <a:latin typeface="Calibri"/>
                <a:ea typeface="Calibri"/>
                <a:cs typeface="Calibri"/>
                <a:sym typeface="Calibri"/>
              </a:rPr>
              <a:t>Sintaxis básica del lenguaje </a:t>
            </a:r>
            <a:endParaRPr/>
          </a:p>
          <a:p>
            <a:pPr indent="-215900" lvl="2" marL="1257300" marR="0" rtl="0" algn="l">
              <a:spcBef>
                <a:spcPts val="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342900" lvl="2" marL="1257300" marR="0" rtl="0" algn="l">
              <a:spcBef>
                <a:spcPts val="0"/>
              </a:spcBef>
              <a:spcAft>
                <a:spcPts val="0"/>
              </a:spcAft>
              <a:buClr>
                <a:schemeClr val="dk1"/>
              </a:buClr>
              <a:buSzPts val="2000"/>
              <a:buFont typeface="Noto Sans Symbols"/>
              <a:buChar char="▪"/>
            </a:pPr>
            <a:r>
              <a:rPr b="0" i="0" lang="es-ES" sz="2000" u="none" cap="none" strike="noStrike">
                <a:solidFill>
                  <a:schemeClr val="dk1"/>
                </a:solidFill>
                <a:latin typeface="Calibri"/>
                <a:ea typeface="Calibri"/>
                <a:cs typeface="Calibri"/>
                <a:sym typeface="Calibri"/>
              </a:rPr>
              <a:t>Fundamentos de algoritmos y estructuras de datos.</a:t>
            </a:r>
            <a:endParaRPr/>
          </a:p>
          <a:p>
            <a:pPr indent="-215900" lvl="2" marL="1257300" marR="0" rtl="0" algn="l">
              <a:spcBef>
                <a:spcPts val="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342900" lvl="2" marL="1257300" marR="0" rtl="0" algn="l">
              <a:spcBef>
                <a:spcPts val="0"/>
              </a:spcBef>
              <a:spcAft>
                <a:spcPts val="0"/>
              </a:spcAft>
              <a:buClr>
                <a:schemeClr val="dk1"/>
              </a:buClr>
              <a:buSzPts val="2000"/>
              <a:buFont typeface="Noto Sans Symbols"/>
              <a:buChar char="▪"/>
            </a:pPr>
            <a:r>
              <a:rPr b="0" i="0" lang="es-ES" sz="2000" u="none" cap="none" strike="noStrike">
                <a:solidFill>
                  <a:schemeClr val="dk1"/>
                </a:solidFill>
                <a:latin typeface="Calibri"/>
                <a:ea typeface="Calibri"/>
                <a:cs typeface="Calibri"/>
                <a:sym typeface="Calibri"/>
              </a:rPr>
              <a:t>Fundamentos de Flutter y su arquitectura.</a:t>
            </a:r>
            <a:endParaRPr/>
          </a:p>
          <a:p>
            <a:pPr indent="-215900" lvl="2" marL="1257300" marR="0" rtl="0" algn="l">
              <a:spcBef>
                <a:spcPts val="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342900" lvl="2" marL="1257300" marR="0" rtl="0" algn="l">
              <a:spcBef>
                <a:spcPts val="0"/>
              </a:spcBef>
              <a:spcAft>
                <a:spcPts val="0"/>
              </a:spcAft>
              <a:buClr>
                <a:schemeClr val="dk1"/>
              </a:buClr>
              <a:buSzPts val="2000"/>
              <a:buFont typeface="Noto Sans Symbols"/>
              <a:buChar char="▪"/>
            </a:pPr>
            <a:r>
              <a:rPr b="0" i="0" lang="es-ES" sz="2000" u="none" cap="none" strike="noStrike">
                <a:solidFill>
                  <a:schemeClr val="dk1"/>
                </a:solidFill>
                <a:latin typeface="Calibri"/>
                <a:ea typeface="Calibri"/>
                <a:cs typeface="Calibri"/>
                <a:sym typeface="Calibri"/>
              </a:rPr>
              <a:t>Diseño de interfaces de usuario con widgets básicos.</a:t>
            </a:r>
            <a:endParaRPr/>
          </a:p>
          <a:p>
            <a:pPr indent="-215900" lvl="2" marL="1257300" marR="0" rtl="0" algn="l">
              <a:spcBef>
                <a:spcPts val="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254000" lvl="0" marL="906780" marR="0" rtl="0" algn="just">
              <a:lnSpc>
                <a:spcPct val="107000"/>
              </a:lnSpc>
              <a:spcBef>
                <a:spcPts val="0"/>
              </a:spcBef>
              <a:spcAft>
                <a:spcPts val="0"/>
              </a:spcAft>
              <a:buClr>
                <a:schemeClr val="dk1"/>
              </a:buClr>
              <a:buSzPts val="3200"/>
              <a:buFont typeface="Noto Sans Symbols"/>
              <a:buNone/>
            </a:pPr>
            <a:r>
              <a:t/>
            </a:r>
            <a:endParaRPr b="0" i="0" sz="3200" u="none" cap="none" strike="noStrike">
              <a:solidFill>
                <a:schemeClr val="dk1"/>
              </a:solidFill>
              <a:latin typeface="Calibri"/>
              <a:ea typeface="Calibri"/>
              <a:cs typeface="Calibri"/>
              <a:sym typeface="Calibri"/>
            </a:endParaRPr>
          </a:p>
          <a:p>
            <a:pPr indent="-82550" lvl="0" marL="735330" marR="0" rtl="0" algn="just">
              <a:lnSpc>
                <a:spcPct val="107000"/>
              </a:lnSpc>
              <a:spcBef>
                <a:spcPts val="80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82550" lvl="0" marL="735330" marR="0" rtl="0" algn="just">
              <a:lnSpc>
                <a:spcPct val="107000"/>
              </a:lnSpc>
              <a:spcBef>
                <a:spcPts val="80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descr="Imagen que contiene Icono&#10;&#10;Descripción generada automáticamente" id="106" name="Google Shape;106;p2"/>
          <p:cNvPicPr preferRelativeResize="0"/>
          <p:nvPr/>
        </p:nvPicPr>
        <p:blipFill rotWithShape="1">
          <a:blip r:embed="rId3">
            <a:alphaModFix/>
          </a:blip>
          <a:srcRect b="0" l="0" r="0" t="0"/>
          <a:stretch/>
        </p:blipFill>
        <p:spPr>
          <a:xfrm>
            <a:off x="8269357" y="2388203"/>
            <a:ext cx="603388" cy="5349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descr="Flutter Widgets 08 | Scaffold. Hola gente, este es un tema que me… | by  Eduardo CQ | Comunidad Flutter | Medium" id="437" name="Google Shape;437;p20"/>
          <p:cNvPicPr preferRelativeResize="0"/>
          <p:nvPr/>
        </p:nvPicPr>
        <p:blipFill rotWithShape="1">
          <a:blip r:embed="rId3">
            <a:alphaModFix/>
          </a:blip>
          <a:srcRect b="0" l="0" r="0" t="0"/>
          <a:stretch/>
        </p:blipFill>
        <p:spPr>
          <a:xfrm>
            <a:off x="9142181" y="2109913"/>
            <a:ext cx="2237970" cy="397861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438" name="Google Shape;438;p20"/>
          <p:cNvSpPr txBox="1"/>
          <p:nvPr/>
        </p:nvSpPr>
        <p:spPr>
          <a:xfrm>
            <a:off x="590228" y="210142"/>
            <a:ext cx="10515600" cy="1325563"/>
          </a:xfrm>
          <a:prstGeom prst="rect">
            <a:avLst/>
          </a:prstGeom>
          <a:noFill/>
          <a:ln>
            <a:noFill/>
          </a:ln>
        </p:spPr>
        <p:txBody>
          <a:bodyPr anchorCtr="0" anchor="ctr" bIns="45700" lIns="91425" spcFirstLastPara="1" rIns="91425" wrap="square" tIns="45700">
            <a:noAutofit/>
          </a:bodyPr>
          <a:lstStyle/>
          <a:p>
            <a:pPr indent="0" lvl="0" marL="449580" marR="0" rtl="0" algn="just">
              <a:lnSpc>
                <a:spcPct val="107000"/>
              </a:lnSpc>
              <a:spcBef>
                <a:spcPts val="0"/>
              </a:spcBef>
              <a:spcAft>
                <a:spcPts val="0"/>
              </a:spcAft>
              <a:buClr>
                <a:schemeClr val="lt1"/>
              </a:buClr>
              <a:buSzPts val="3600"/>
              <a:buFont typeface="Calibri"/>
              <a:buNone/>
            </a:pPr>
            <a:r>
              <a:rPr b="1" lang="es-ES" sz="3600">
                <a:solidFill>
                  <a:schemeClr val="lt1"/>
                </a:solidFill>
                <a:latin typeface="Calibri"/>
                <a:ea typeface="Calibri"/>
                <a:cs typeface="Calibri"/>
                <a:sym typeface="Calibri"/>
              </a:rPr>
              <a:t>Scaffold</a:t>
            </a:r>
            <a:endParaRPr sz="3600">
              <a:solidFill>
                <a:schemeClr val="lt1"/>
              </a:solidFill>
              <a:latin typeface="Calibri"/>
              <a:ea typeface="Calibri"/>
              <a:cs typeface="Calibri"/>
              <a:sym typeface="Calibri"/>
            </a:endParaRPr>
          </a:p>
        </p:txBody>
      </p:sp>
      <p:sp>
        <p:nvSpPr>
          <p:cNvPr id="439" name="Google Shape;439;p20"/>
          <p:cNvSpPr txBox="1"/>
          <p:nvPr/>
        </p:nvSpPr>
        <p:spPr>
          <a:xfrm>
            <a:off x="590228" y="2014752"/>
            <a:ext cx="7744004" cy="4843248"/>
          </a:xfrm>
          <a:prstGeom prst="rect">
            <a:avLst/>
          </a:prstGeom>
          <a:noFill/>
          <a:ln>
            <a:noFill/>
          </a:ln>
        </p:spPr>
        <p:txBody>
          <a:bodyPr anchorCtr="0" anchor="ctr"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Es un widget hijo del MaterialApp (que es donde comienza todo) y nos permite emplear elementos (widgets) del Material Design</a:t>
            </a:r>
            <a:endParaRPr sz="2000">
              <a:solidFill>
                <a:schemeClr val="dk1"/>
              </a:solidFill>
              <a:latin typeface="Calibri"/>
              <a:ea typeface="Calibri"/>
              <a:cs typeface="Calibri"/>
              <a:sym typeface="Calibri"/>
            </a:endParaRPr>
          </a:p>
          <a:p>
            <a:pPr indent="-215900" lvl="0" marL="342900" marR="0" rtl="0" algn="just">
              <a:lnSpc>
                <a:spcPct val="90000"/>
              </a:lnSpc>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342900" lvl="0" marL="342900" marR="0" rtl="0" algn="just">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Es el widget que implementa la estructura de diseño visual básica de Material Design.</a:t>
            </a:r>
            <a:endParaRPr/>
          </a:p>
          <a:p>
            <a:pPr indent="-215900" lvl="0" marL="342900" marR="0" rtl="0" algn="just">
              <a:lnSpc>
                <a:spcPct val="90000"/>
              </a:lnSpc>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342900" lvl="0" marL="342900" marR="0" rtl="0" algn="just">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Scaffold es un widget que proporciona una estructura básica de Material Design para implementar:</a:t>
            </a:r>
            <a:endParaRPr/>
          </a:p>
          <a:p>
            <a:pPr indent="-342900" lvl="0" marL="342900" marR="0" rtl="0" algn="just">
              <a:lnSpc>
                <a:spcPct val="90000"/>
              </a:lnSpc>
              <a:spcBef>
                <a:spcPts val="0"/>
              </a:spcBef>
              <a:spcAft>
                <a:spcPts val="0"/>
              </a:spcAft>
              <a:buClr>
                <a:schemeClr val="dk1"/>
              </a:buClr>
              <a:buSzPts val="2000"/>
              <a:buFont typeface="Noto Sans Symbols"/>
              <a:buChar char="✔"/>
            </a:pPr>
            <a:r>
              <a:rPr lang="es-ES" sz="2000">
                <a:solidFill>
                  <a:schemeClr val="dk1"/>
                </a:solidFill>
                <a:latin typeface="Calibri"/>
                <a:ea typeface="Calibri"/>
                <a:cs typeface="Calibri"/>
                <a:sym typeface="Calibri"/>
              </a:rPr>
              <a:t>Drawers</a:t>
            </a:r>
            <a:endParaRPr sz="2000">
              <a:solidFill>
                <a:schemeClr val="dk1"/>
              </a:solidFill>
              <a:latin typeface="Calibri"/>
              <a:ea typeface="Calibri"/>
              <a:cs typeface="Calibri"/>
              <a:sym typeface="Calibri"/>
            </a:endParaRPr>
          </a:p>
          <a:p>
            <a:pPr indent="-342900" lvl="0" marL="342900" marR="0" rtl="0" algn="just">
              <a:lnSpc>
                <a:spcPct val="90000"/>
              </a:lnSpc>
              <a:spcBef>
                <a:spcPts val="0"/>
              </a:spcBef>
              <a:spcAft>
                <a:spcPts val="0"/>
              </a:spcAft>
              <a:buClr>
                <a:schemeClr val="dk1"/>
              </a:buClr>
              <a:buSzPts val="2000"/>
              <a:buFont typeface="Noto Sans Symbols"/>
              <a:buChar char="✔"/>
            </a:pPr>
            <a:r>
              <a:rPr lang="es-ES" sz="2000">
                <a:solidFill>
                  <a:schemeClr val="dk1"/>
                </a:solidFill>
                <a:latin typeface="Calibri"/>
                <a:ea typeface="Calibri"/>
                <a:cs typeface="Calibri"/>
                <a:sym typeface="Calibri"/>
              </a:rPr>
              <a:t>Snack bars</a:t>
            </a:r>
            <a:endParaRPr sz="2000">
              <a:solidFill>
                <a:schemeClr val="dk1"/>
              </a:solidFill>
              <a:latin typeface="Calibri"/>
              <a:ea typeface="Calibri"/>
              <a:cs typeface="Calibri"/>
              <a:sym typeface="Calibri"/>
            </a:endParaRPr>
          </a:p>
          <a:p>
            <a:pPr indent="-342900" lvl="0" marL="342900" marR="0" rtl="0" algn="just">
              <a:lnSpc>
                <a:spcPct val="90000"/>
              </a:lnSpc>
              <a:spcBef>
                <a:spcPts val="0"/>
              </a:spcBef>
              <a:spcAft>
                <a:spcPts val="0"/>
              </a:spcAft>
              <a:buClr>
                <a:schemeClr val="dk1"/>
              </a:buClr>
              <a:buSzPts val="2000"/>
              <a:buFont typeface="Noto Sans Symbols"/>
              <a:buChar char="✔"/>
            </a:pPr>
            <a:r>
              <a:rPr lang="es-ES" sz="2000">
                <a:solidFill>
                  <a:schemeClr val="dk1"/>
                </a:solidFill>
                <a:latin typeface="Calibri"/>
                <a:ea typeface="Calibri"/>
                <a:cs typeface="Calibri"/>
                <a:sym typeface="Calibri"/>
              </a:rPr>
              <a:t>Bottom sheets</a:t>
            </a:r>
            <a:endParaRPr sz="2000">
              <a:solidFill>
                <a:schemeClr val="dk1"/>
              </a:solidFill>
              <a:latin typeface="Calibri"/>
              <a:ea typeface="Calibri"/>
              <a:cs typeface="Calibri"/>
              <a:sym typeface="Calibri"/>
            </a:endParaRPr>
          </a:p>
          <a:p>
            <a:pPr indent="-342900" lvl="0" marL="342900" marR="0" rtl="0" algn="just">
              <a:lnSpc>
                <a:spcPct val="90000"/>
              </a:lnSpc>
              <a:spcBef>
                <a:spcPts val="0"/>
              </a:spcBef>
              <a:spcAft>
                <a:spcPts val="0"/>
              </a:spcAft>
              <a:buClr>
                <a:schemeClr val="dk1"/>
              </a:buClr>
              <a:buSzPts val="2000"/>
              <a:buFont typeface="Noto Sans Symbols"/>
              <a:buChar char="✔"/>
            </a:pPr>
            <a:r>
              <a:rPr lang="es-ES" sz="2000">
                <a:solidFill>
                  <a:schemeClr val="dk1"/>
                </a:solidFill>
                <a:latin typeface="Calibri"/>
                <a:ea typeface="Calibri"/>
                <a:cs typeface="Calibri"/>
                <a:sym typeface="Calibri"/>
              </a:rPr>
              <a:t>Floating action buttons y más.</a:t>
            </a:r>
            <a:endParaRPr/>
          </a:p>
          <a:p>
            <a:pPr indent="-215900" lvl="0" marL="342900" marR="0" rtl="0" algn="just">
              <a:lnSpc>
                <a:spcPct val="90000"/>
              </a:lnSpc>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0" marL="0" marR="0" rtl="0" algn="just">
              <a:lnSpc>
                <a:spcPct val="90000"/>
              </a:lnSpc>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a:p>
            <a:pPr indent="0" lvl="0" marL="0" marR="0" rtl="0" algn="just">
              <a:lnSpc>
                <a:spcPct val="90000"/>
              </a:lnSpc>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sp>
        <p:nvSpPr>
          <p:cNvPr id="440" name="Google Shape;440;p20"/>
          <p:cNvSpPr txBox="1"/>
          <p:nvPr/>
        </p:nvSpPr>
        <p:spPr>
          <a:xfrm>
            <a:off x="2040835" y="6278526"/>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u="sng">
                <a:solidFill>
                  <a:schemeClr val="dk1"/>
                </a:solidFill>
                <a:latin typeface="Calibri"/>
                <a:ea typeface="Calibri"/>
                <a:cs typeface="Calibri"/>
                <a:sym typeface="Calibri"/>
                <a:hlinkClick r:id="rId4">
                  <a:extLst>
                    <a:ext uri="{A12FA001-AC4F-418D-AE19-62706E023703}">
                      <ahyp:hlinkClr val="tx"/>
                    </a:ext>
                  </a:extLst>
                </a:hlinkClick>
              </a:rPr>
              <a:t>https://api.flutter.dev/flutter/material/Scaffold-class.html</a:t>
            </a:r>
            <a:r>
              <a:rPr lang="es-ES" sz="1800">
                <a:solidFill>
                  <a:schemeClr val="dk1"/>
                </a:solidFill>
                <a:latin typeface="Calibri"/>
                <a:ea typeface="Calibri"/>
                <a:cs typeface="Calibri"/>
                <a:sym typeface="Calibri"/>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0" st="0"/>
                                            </p:txEl>
                                          </p:spTgt>
                                        </p:tgtEl>
                                        <p:attrNameLst>
                                          <p:attrName>style.visibility</p:attrName>
                                        </p:attrNameLst>
                                      </p:cBhvr>
                                      <p:to>
                                        <p:strVal val="visible"/>
                                      </p:to>
                                    </p:set>
                                    <p:animEffect filter="fade" transition="in">
                                      <p:cBhvr>
                                        <p:cTn dur="500"/>
                                        <p:tgtEl>
                                          <p:spTgt spid="4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1" st="1"/>
                                            </p:txEl>
                                          </p:spTgt>
                                        </p:tgtEl>
                                        <p:attrNameLst>
                                          <p:attrName>style.visibility</p:attrName>
                                        </p:attrNameLst>
                                      </p:cBhvr>
                                      <p:to>
                                        <p:strVal val="visible"/>
                                      </p:to>
                                    </p:set>
                                    <p:animEffect filter="fade" transition="in">
                                      <p:cBhvr>
                                        <p:cTn dur="500"/>
                                        <p:tgtEl>
                                          <p:spTgt spid="4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2" st="2"/>
                                            </p:txEl>
                                          </p:spTgt>
                                        </p:tgtEl>
                                        <p:attrNameLst>
                                          <p:attrName>style.visibility</p:attrName>
                                        </p:attrNameLst>
                                      </p:cBhvr>
                                      <p:to>
                                        <p:strVal val="visible"/>
                                      </p:to>
                                    </p:set>
                                    <p:animEffect filter="fade" transition="in">
                                      <p:cBhvr>
                                        <p:cTn dur="500"/>
                                        <p:tgtEl>
                                          <p:spTgt spid="4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3" st="3"/>
                                            </p:txEl>
                                          </p:spTgt>
                                        </p:tgtEl>
                                        <p:attrNameLst>
                                          <p:attrName>style.visibility</p:attrName>
                                        </p:attrNameLst>
                                      </p:cBhvr>
                                      <p:to>
                                        <p:strVal val="visible"/>
                                      </p:to>
                                    </p:set>
                                    <p:animEffect filter="fade" transition="in">
                                      <p:cBhvr>
                                        <p:cTn dur="500"/>
                                        <p:tgtEl>
                                          <p:spTgt spid="4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4" st="4"/>
                                            </p:txEl>
                                          </p:spTgt>
                                        </p:tgtEl>
                                        <p:attrNameLst>
                                          <p:attrName>style.visibility</p:attrName>
                                        </p:attrNameLst>
                                      </p:cBhvr>
                                      <p:to>
                                        <p:strVal val="visible"/>
                                      </p:to>
                                    </p:set>
                                    <p:animEffect filter="fade" transition="in">
                                      <p:cBhvr>
                                        <p:cTn dur="500"/>
                                        <p:tgtEl>
                                          <p:spTgt spid="4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5" st="5"/>
                                            </p:txEl>
                                          </p:spTgt>
                                        </p:tgtEl>
                                        <p:attrNameLst>
                                          <p:attrName>style.visibility</p:attrName>
                                        </p:attrNameLst>
                                      </p:cBhvr>
                                      <p:to>
                                        <p:strVal val="visible"/>
                                      </p:to>
                                    </p:set>
                                    <p:animEffect filter="fade" transition="in">
                                      <p:cBhvr>
                                        <p:cTn dur="500"/>
                                        <p:tgtEl>
                                          <p:spTgt spid="4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6" st="6"/>
                                            </p:txEl>
                                          </p:spTgt>
                                        </p:tgtEl>
                                        <p:attrNameLst>
                                          <p:attrName>style.visibility</p:attrName>
                                        </p:attrNameLst>
                                      </p:cBhvr>
                                      <p:to>
                                        <p:strVal val="visible"/>
                                      </p:to>
                                    </p:set>
                                    <p:animEffect filter="fade" transition="in">
                                      <p:cBhvr>
                                        <p:cTn dur="500"/>
                                        <p:tgtEl>
                                          <p:spTgt spid="43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7" st="7"/>
                                            </p:txEl>
                                          </p:spTgt>
                                        </p:tgtEl>
                                        <p:attrNameLst>
                                          <p:attrName>style.visibility</p:attrName>
                                        </p:attrNameLst>
                                      </p:cBhvr>
                                      <p:to>
                                        <p:strVal val="visible"/>
                                      </p:to>
                                    </p:set>
                                    <p:animEffect filter="fade" transition="in">
                                      <p:cBhvr>
                                        <p:cTn dur="500"/>
                                        <p:tgtEl>
                                          <p:spTgt spid="43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8" st="8"/>
                                            </p:txEl>
                                          </p:spTgt>
                                        </p:tgtEl>
                                        <p:attrNameLst>
                                          <p:attrName>style.visibility</p:attrName>
                                        </p:attrNameLst>
                                      </p:cBhvr>
                                      <p:to>
                                        <p:strVal val="visible"/>
                                      </p:to>
                                    </p:set>
                                    <p:animEffect filter="fade" transition="in">
                                      <p:cBhvr>
                                        <p:cTn dur="500"/>
                                        <p:tgtEl>
                                          <p:spTgt spid="43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9" st="9"/>
                                            </p:txEl>
                                          </p:spTgt>
                                        </p:tgtEl>
                                        <p:attrNameLst>
                                          <p:attrName>style.visibility</p:attrName>
                                        </p:attrNameLst>
                                      </p:cBhvr>
                                      <p:to>
                                        <p:strVal val="visible"/>
                                      </p:to>
                                    </p:set>
                                    <p:animEffect filter="fade" transition="in">
                                      <p:cBhvr>
                                        <p:cTn dur="500"/>
                                        <p:tgtEl>
                                          <p:spTgt spid="43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10" st="10"/>
                                            </p:txEl>
                                          </p:spTgt>
                                        </p:tgtEl>
                                        <p:attrNameLst>
                                          <p:attrName>style.visibility</p:attrName>
                                        </p:attrNameLst>
                                      </p:cBhvr>
                                      <p:to>
                                        <p:strVal val="visible"/>
                                      </p:to>
                                    </p:set>
                                    <p:animEffect filter="fade" transition="in">
                                      <p:cBhvr>
                                        <p:cTn dur="500"/>
                                        <p:tgtEl>
                                          <p:spTgt spid="43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11" st="11"/>
                                            </p:txEl>
                                          </p:spTgt>
                                        </p:tgtEl>
                                        <p:attrNameLst>
                                          <p:attrName>style.visibility</p:attrName>
                                        </p:attrNameLst>
                                      </p:cBhvr>
                                      <p:to>
                                        <p:strVal val="visible"/>
                                      </p:to>
                                    </p:set>
                                    <p:animEffect filter="fade" transition="in">
                                      <p:cBhvr>
                                        <p:cTn dur="500"/>
                                        <p:tgtEl>
                                          <p:spTgt spid="439">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descr="Flutter Widgets 08 | Scaffold. Hola gente, este es un tema que me… | by  Eduardo CQ | Comunidad Flutter | Medium" id="446" name="Google Shape;446;p21"/>
          <p:cNvPicPr preferRelativeResize="0"/>
          <p:nvPr/>
        </p:nvPicPr>
        <p:blipFill rotWithShape="1">
          <a:blip r:embed="rId3">
            <a:alphaModFix/>
          </a:blip>
          <a:srcRect b="0" l="0" r="0" t="0"/>
          <a:stretch/>
        </p:blipFill>
        <p:spPr>
          <a:xfrm>
            <a:off x="9142181" y="2109913"/>
            <a:ext cx="2237970" cy="397861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447" name="Google Shape;447;p21"/>
          <p:cNvSpPr txBox="1"/>
          <p:nvPr/>
        </p:nvSpPr>
        <p:spPr>
          <a:xfrm>
            <a:off x="590228" y="210142"/>
            <a:ext cx="10515600" cy="1325563"/>
          </a:xfrm>
          <a:prstGeom prst="rect">
            <a:avLst/>
          </a:prstGeom>
          <a:noFill/>
          <a:ln>
            <a:noFill/>
          </a:ln>
        </p:spPr>
        <p:txBody>
          <a:bodyPr anchorCtr="0" anchor="ctr" bIns="45700" lIns="91425" spcFirstLastPara="1" rIns="91425" wrap="square" tIns="45700">
            <a:noAutofit/>
          </a:bodyPr>
          <a:lstStyle/>
          <a:p>
            <a:pPr indent="0" lvl="0" marL="449580" marR="0" rtl="0" algn="just">
              <a:lnSpc>
                <a:spcPct val="107000"/>
              </a:lnSpc>
              <a:spcBef>
                <a:spcPts val="0"/>
              </a:spcBef>
              <a:spcAft>
                <a:spcPts val="0"/>
              </a:spcAft>
              <a:buClr>
                <a:schemeClr val="lt1"/>
              </a:buClr>
              <a:buSzPts val="3600"/>
              <a:buFont typeface="Calibri"/>
              <a:buNone/>
            </a:pPr>
            <a:r>
              <a:rPr b="1" lang="es-ES" sz="3600">
                <a:solidFill>
                  <a:schemeClr val="lt1"/>
                </a:solidFill>
                <a:latin typeface="Calibri"/>
                <a:ea typeface="Calibri"/>
                <a:cs typeface="Calibri"/>
                <a:sym typeface="Calibri"/>
              </a:rPr>
              <a:t>Scaffold</a:t>
            </a:r>
            <a:endParaRPr sz="3600">
              <a:solidFill>
                <a:schemeClr val="lt1"/>
              </a:solidFill>
              <a:latin typeface="Calibri"/>
              <a:ea typeface="Calibri"/>
              <a:cs typeface="Calibri"/>
              <a:sym typeface="Calibri"/>
            </a:endParaRPr>
          </a:p>
        </p:txBody>
      </p:sp>
      <p:sp>
        <p:nvSpPr>
          <p:cNvPr id="448" name="Google Shape;448;p21"/>
          <p:cNvSpPr txBox="1"/>
          <p:nvPr/>
        </p:nvSpPr>
        <p:spPr>
          <a:xfrm>
            <a:off x="392831" y="1203974"/>
            <a:ext cx="7744004" cy="4843248"/>
          </a:xfrm>
          <a:prstGeom prst="rect">
            <a:avLst/>
          </a:prstGeom>
          <a:noFill/>
          <a:ln>
            <a:noFill/>
          </a:ln>
        </p:spPr>
        <p:txBody>
          <a:bodyPr anchorCtr="0" anchor="ctr" bIns="45700" lIns="91425" spcFirstLastPara="1" rIns="91425" wrap="square" tIns="45700">
            <a:noAutofit/>
          </a:bodyPr>
          <a:lstStyle/>
          <a:p>
            <a:pPr indent="-215900" lvl="0" marL="342900" marR="0" rtl="0" algn="just">
              <a:lnSpc>
                <a:spcPct val="90000"/>
              </a:lnSpc>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15900" lvl="0" marL="342900" marR="0" rtl="0" algn="just">
              <a:lnSpc>
                <a:spcPct val="90000"/>
              </a:lnSpc>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0" marL="0" marR="0" rtl="0" algn="just">
              <a:lnSpc>
                <a:spcPct val="90000"/>
              </a:lnSpc>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a:p>
            <a:pPr indent="-342900" lvl="0" marL="342900" marR="0" rtl="0" algn="just">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Es como un "andamio" que mantiene juntos los componentes visuales estándares de una app</a:t>
            </a:r>
            <a:endParaRPr/>
          </a:p>
          <a:p>
            <a:pPr indent="-215900" lvl="0" marL="342900" marR="0" rtl="0" algn="just">
              <a:lnSpc>
                <a:spcPct val="90000"/>
              </a:lnSpc>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342900" lvl="0" marL="342900" marR="0" rtl="0" algn="just">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Scaffold en Flutter se entiende como una clase que ofrece API que permiten mostrar </a:t>
            </a:r>
            <a:r>
              <a:rPr b="1" i="1" lang="es-ES" sz="2000">
                <a:solidFill>
                  <a:schemeClr val="dk1"/>
                </a:solidFill>
                <a:latin typeface="Calibri"/>
                <a:ea typeface="Calibri"/>
                <a:cs typeface="Calibri"/>
                <a:sym typeface="Calibri"/>
              </a:rPr>
              <a:t>bottom sheets </a:t>
            </a:r>
            <a:r>
              <a:rPr lang="es-ES" sz="2000">
                <a:solidFill>
                  <a:schemeClr val="dk1"/>
                </a:solidFill>
                <a:latin typeface="Calibri"/>
                <a:ea typeface="Calibri"/>
                <a:cs typeface="Calibri"/>
                <a:sym typeface="Calibri"/>
              </a:rPr>
              <a:t>y </a:t>
            </a:r>
            <a:r>
              <a:rPr b="1" i="1" lang="es-ES" sz="2000">
                <a:solidFill>
                  <a:schemeClr val="dk1"/>
                </a:solidFill>
                <a:latin typeface="Calibri"/>
                <a:ea typeface="Calibri"/>
                <a:cs typeface="Calibri"/>
                <a:sym typeface="Calibri"/>
              </a:rPr>
              <a:t>drawers</a:t>
            </a:r>
            <a:r>
              <a:rPr lang="es-ES" sz="2000">
                <a:solidFill>
                  <a:schemeClr val="dk1"/>
                </a:solidFill>
                <a:latin typeface="Calibri"/>
                <a:ea typeface="Calibri"/>
                <a:cs typeface="Calibri"/>
                <a:sym typeface="Calibri"/>
              </a:rPr>
              <a:t>.</a:t>
            </a:r>
            <a:endParaRPr/>
          </a:p>
          <a:p>
            <a:pPr indent="-215900" lvl="0" marL="342900" marR="0" rtl="0" algn="just">
              <a:lnSpc>
                <a:spcPct val="90000"/>
              </a:lnSpc>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342900" lvl="0" marL="342900" marR="0" rtl="0" algn="just">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No es estrictamente necesario utilizar Scaffold en todas las pantallas. </a:t>
            </a:r>
            <a:endParaRPr/>
          </a:p>
          <a:p>
            <a:pPr indent="-215900" lvl="0" marL="342900" marR="0" rtl="0" algn="just">
              <a:lnSpc>
                <a:spcPct val="90000"/>
              </a:lnSpc>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0" marL="0" marR="0" rtl="0" algn="just">
              <a:lnSpc>
                <a:spcPct val="90000"/>
              </a:lnSpc>
              <a:spcBef>
                <a:spcPts val="0"/>
              </a:spcBef>
              <a:spcAft>
                <a:spcPts val="0"/>
              </a:spcAft>
              <a:buClr>
                <a:schemeClr val="dk1"/>
              </a:buClr>
              <a:buSzPts val="2000"/>
              <a:buFont typeface="Calibri"/>
              <a:buNone/>
            </a:pPr>
            <a:r>
              <a:rPr lang="es-ES" sz="2000">
                <a:solidFill>
                  <a:schemeClr val="dk1"/>
                </a:solidFill>
                <a:latin typeface="Calibri"/>
                <a:ea typeface="Calibri"/>
                <a:cs typeface="Calibri"/>
                <a:sym typeface="Calibri"/>
              </a:rPr>
              <a:t>Sin embargo, si se siguen las directrices de Material Design, el Scaffold es extremadamente útil por la funcionalidad y estructura que ofrece de forma predeterminada.</a:t>
            </a:r>
            <a:endParaRPr/>
          </a:p>
          <a:p>
            <a:pPr indent="-215900" lvl="0" marL="342900" marR="0" rtl="0" algn="just">
              <a:lnSpc>
                <a:spcPct val="90000"/>
              </a:lnSpc>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0" marL="0" marR="0" rtl="0" algn="just">
              <a:lnSpc>
                <a:spcPct val="90000"/>
              </a:lnSpc>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a:p>
            <a:pPr indent="0" lvl="0" marL="0" marR="0" rtl="0" algn="just">
              <a:lnSpc>
                <a:spcPct val="90000"/>
              </a:lnSpc>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sp>
        <p:nvSpPr>
          <p:cNvPr id="449" name="Google Shape;449;p21"/>
          <p:cNvSpPr txBox="1"/>
          <p:nvPr/>
        </p:nvSpPr>
        <p:spPr>
          <a:xfrm>
            <a:off x="2040835" y="6278526"/>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u="sng">
                <a:solidFill>
                  <a:schemeClr val="dk1"/>
                </a:solidFill>
                <a:latin typeface="Calibri"/>
                <a:ea typeface="Calibri"/>
                <a:cs typeface="Calibri"/>
                <a:sym typeface="Calibri"/>
                <a:hlinkClick r:id="rId4">
                  <a:extLst>
                    <a:ext uri="{A12FA001-AC4F-418D-AE19-62706E023703}">
                      <ahyp:hlinkClr val="tx"/>
                    </a:ext>
                  </a:extLst>
                </a:hlinkClick>
              </a:rPr>
              <a:t>https://api.flutter.dev/flutter/material/Scaffold-class.html</a:t>
            </a:r>
            <a:r>
              <a:rPr lang="es-ES" sz="1800">
                <a:solidFill>
                  <a:schemeClr val="dk1"/>
                </a:solidFill>
                <a:latin typeface="Calibri"/>
                <a:ea typeface="Calibri"/>
                <a:cs typeface="Calibri"/>
                <a:sym typeface="Calibri"/>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2"/>
          <p:cNvSpPr txBox="1"/>
          <p:nvPr/>
        </p:nvSpPr>
        <p:spPr>
          <a:xfrm>
            <a:off x="590228" y="210142"/>
            <a:ext cx="10515600" cy="1325563"/>
          </a:xfrm>
          <a:prstGeom prst="rect">
            <a:avLst/>
          </a:prstGeom>
          <a:noFill/>
          <a:ln>
            <a:noFill/>
          </a:ln>
        </p:spPr>
        <p:txBody>
          <a:bodyPr anchorCtr="0" anchor="ctr" bIns="45700" lIns="91425" spcFirstLastPara="1" rIns="91425" wrap="square" tIns="45700">
            <a:noAutofit/>
          </a:bodyPr>
          <a:lstStyle/>
          <a:p>
            <a:pPr indent="0" lvl="0" marL="449580" marR="0" rtl="0" algn="just">
              <a:lnSpc>
                <a:spcPct val="107000"/>
              </a:lnSpc>
              <a:spcBef>
                <a:spcPts val="0"/>
              </a:spcBef>
              <a:spcAft>
                <a:spcPts val="0"/>
              </a:spcAft>
              <a:buClr>
                <a:schemeClr val="lt1"/>
              </a:buClr>
              <a:buSzPts val="3600"/>
              <a:buFont typeface="Calibri"/>
              <a:buNone/>
            </a:pPr>
            <a:r>
              <a:rPr b="1" lang="es-ES" sz="3600">
                <a:solidFill>
                  <a:schemeClr val="lt1"/>
                </a:solidFill>
                <a:latin typeface="Calibri"/>
                <a:ea typeface="Calibri"/>
                <a:cs typeface="Calibri"/>
                <a:sym typeface="Calibri"/>
              </a:rPr>
              <a:t>Scaffold</a:t>
            </a:r>
            <a:endParaRPr sz="3600">
              <a:solidFill>
                <a:schemeClr val="lt1"/>
              </a:solidFill>
              <a:latin typeface="Calibri"/>
              <a:ea typeface="Calibri"/>
              <a:cs typeface="Calibri"/>
              <a:sym typeface="Calibri"/>
            </a:endParaRPr>
          </a:p>
        </p:txBody>
      </p:sp>
      <p:sp>
        <p:nvSpPr>
          <p:cNvPr id="456" name="Google Shape;456;p22"/>
          <p:cNvSpPr txBox="1"/>
          <p:nvPr/>
        </p:nvSpPr>
        <p:spPr>
          <a:xfrm>
            <a:off x="512100" y="1535706"/>
            <a:ext cx="7876526" cy="4843248"/>
          </a:xfrm>
          <a:prstGeom prst="rect">
            <a:avLst/>
          </a:prstGeom>
          <a:noFill/>
          <a:ln>
            <a:noFill/>
          </a:ln>
        </p:spPr>
        <p:txBody>
          <a:bodyPr anchorCtr="0" anchor="ctr" bIns="45700" lIns="91425" spcFirstLastPara="1" rIns="91425" wrap="square" tIns="45700">
            <a:noAutofit/>
          </a:bodyPr>
          <a:lstStyle/>
          <a:p>
            <a:pPr indent="-215900" lvl="0" marL="342900" marR="0" rtl="0" algn="just">
              <a:lnSpc>
                <a:spcPct val="90000"/>
              </a:lnSpc>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342900" lvl="0" marL="342900" marR="0" rtl="0" algn="just">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El widget Scaffold es una herramienta esencial para desarrollar bajo el framework Flutter. </a:t>
            </a:r>
            <a:endParaRPr/>
          </a:p>
          <a:p>
            <a:pPr indent="-215900" lvl="0" marL="342900" marR="0" rtl="0" algn="just">
              <a:lnSpc>
                <a:spcPct val="90000"/>
              </a:lnSpc>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342900" lvl="0" marL="342900" marR="0" rtl="0" algn="just">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Proporciona una estructura de página predeterminada que puede ser enormemente personalizada para satisfacer las </a:t>
            </a:r>
            <a:endParaRPr/>
          </a:p>
          <a:p>
            <a:pPr indent="-342900" lvl="0" marL="342900" marR="0" rtl="0" algn="just">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necesidades de cualquier aplicación móvil. </a:t>
            </a:r>
            <a:endParaRPr/>
          </a:p>
          <a:p>
            <a:pPr indent="-215900" lvl="0" marL="342900" marR="0" rtl="0" algn="just">
              <a:lnSpc>
                <a:spcPct val="90000"/>
              </a:lnSpc>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342900" lvl="0" marL="342900" marR="0" rtl="0" algn="just">
              <a:lnSpc>
                <a:spcPct val="90000"/>
              </a:lnSpc>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Con el Scaffold, Flutter hace que el desarrollo de UI sea más intuitivo y menos propenso a errores, manteniendo la coherencia del diseño en toda la aplicación. </a:t>
            </a:r>
            <a:endParaRPr/>
          </a:p>
          <a:p>
            <a:pPr indent="0" lvl="0" marL="0" marR="0" rtl="0" algn="just">
              <a:lnSpc>
                <a:spcPct val="90000"/>
              </a:lnSpc>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sp>
        <p:nvSpPr>
          <p:cNvPr id="457" name="Google Shape;457;p22"/>
          <p:cNvSpPr txBox="1"/>
          <p:nvPr/>
        </p:nvSpPr>
        <p:spPr>
          <a:xfrm>
            <a:off x="2040835" y="6278526"/>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u="sng">
                <a:solidFill>
                  <a:schemeClr val="dk1"/>
                </a:solidFill>
                <a:latin typeface="Calibri"/>
                <a:ea typeface="Calibri"/>
                <a:cs typeface="Calibri"/>
                <a:sym typeface="Calibri"/>
                <a:hlinkClick r:id="rId3">
                  <a:extLst>
                    <a:ext uri="{A12FA001-AC4F-418D-AE19-62706E023703}">
                      <ahyp:hlinkClr val="tx"/>
                    </a:ext>
                  </a:extLst>
                </a:hlinkClick>
              </a:rPr>
              <a:t>https://api.flutter.dev/flutter/material/Scaffold-class.html</a:t>
            </a:r>
            <a:r>
              <a:rPr lang="es-ES" sz="1800">
                <a:solidFill>
                  <a:schemeClr val="dk1"/>
                </a:solidFill>
                <a:latin typeface="Calibri"/>
                <a:ea typeface="Calibri"/>
                <a:cs typeface="Calibri"/>
                <a:sym typeface="Calibri"/>
              </a:rPr>
              <a:t> </a:t>
            </a:r>
            <a:endParaRPr/>
          </a:p>
        </p:txBody>
      </p:sp>
      <p:pic>
        <p:nvPicPr>
          <p:cNvPr descr="Flutter Widgets 08 | Scaffold. Hola gente, este es un tema que me… | by  Eduardo CQ | Comunidad Flutter | Medium" id="458" name="Google Shape;458;p22"/>
          <p:cNvPicPr preferRelativeResize="0"/>
          <p:nvPr/>
        </p:nvPicPr>
        <p:blipFill rotWithShape="1">
          <a:blip r:embed="rId4">
            <a:alphaModFix/>
          </a:blip>
          <a:srcRect b="0" l="0" r="0" t="0"/>
          <a:stretch/>
        </p:blipFill>
        <p:spPr>
          <a:xfrm>
            <a:off x="9142181" y="2109913"/>
            <a:ext cx="2237970" cy="397861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3"/>
          <p:cNvSpPr txBox="1"/>
          <p:nvPr/>
        </p:nvSpPr>
        <p:spPr>
          <a:xfrm>
            <a:off x="590228" y="210142"/>
            <a:ext cx="10515600" cy="1325563"/>
          </a:xfrm>
          <a:prstGeom prst="rect">
            <a:avLst/>
          </a:prstGeom>
          <a:noFill/>
          <a:ln>
            <a:noFill/>
          </a:ln>
        </p:spPr>
        <p:txBody>
          <a:bodyPr anchorCtr="0" anchor="ctr" bIns="45700" lIns="91425" spcFirstLastPara="1" rIns="91425" wrap="square" tIns="45700">
            <a:noAutofit/>
          </a:bodyPr>
          <a:lstStyle/>
          <a:p>
            <a:pPr indent="0" lvl="0" marL="449580" marR="0" rtl="0" algn="just">
              <a:lnSpc>
                <a:spcPct val="107000"/>
              </a:lnSpc>
              <a:spcBef>
                <a:spcPts val="0"/>
              </a:spcBef>
              <a:spcAft>
                <a:spcPts val="0"/>
              </a:spcAft>
              <a:buClr>
                <a:schemeClr val="lt1"/>
              </a:buClr>
              <a:buSzPts val="3600"/>
              <a:buFont typeface="Calibri"/>
              <a:buNone/>
            </a:pPr>
            <a:r>
              <a:rPr b="1" lang="es-ES" sz="3600">
                <a:solidFill>
                  <a:schemeClr val="lt1"/>
                </a:solidFill>
                <a:latin typeface="Calibri"/>
                <a:ea typeface="Calibri"/>
                <a:cs typeface="Calibri"/>
                <a:sym typeface="Calibri"/>
              </a:rPr>
              <a:t>Mi primera App</a:t>
            </a:r>
            <a:endParaRPr sz="3600">
              <a:solidFill>
                <a:schemeClr val="lt1"/>
              </a:solidFill>
              <a:latin typeface="Calibri"/>
              <a:ea typeface="Calibri"/>
              <a:cs typeface="Calibri"/>
              <a:sym typeface="Calibri"/>
            </a:endParaRPr>
          </a:p>
        </p:txBody>
      </p:sp>
      <p:sp>
        <p:nvSpPr>
          <p:cNvPr id="464" name="Google Shape;464;p23"/>
          <p:cNvSpPr txBox="1"/>
          <p:nvPr/>
        </p:nvSpPr>
        <p:spPr>
          <a:xfrm>
            <a:off x="1248229" y="1968248"/>
            <a:ext cx="7953828"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ES" sz="1800">
                <a:solidFill>
                  <a:schemeClr val="dk1"/>
                </a:solidFill>
                <a:latin typeface="Calibri"/>
                <a:ea typeface="Calibri"/>
                <a:cs typeface="Calibri"/>
                <a:sym typeface="Calibri"/>
              </a:rPr>
              <a:t>Abrir command palette: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lang="es-ES" sz="1800">
                <a:solidFill>
                  <a:schemeClr val="dk1"/>
                </a:solidFill>
                <a:latin typeface="Calibri"/>
                <a:ea typeface="Calibri"/>
                <a:cs typeface="Calibri"/>
                <a:sym typeface="Calibri"/>
              </a:rPr>
              <a:t>Buscar </a:t>
            </a:r>
            <a:r>
              <a:rPr b="1" i="1" lang="es-ES" sz="1800">
                <a:solidFill>
                  <a:schemeClr val="dk1"/>
                </a:solidFill>
                <a:latin typeface="Calibri"/>
                <a:ea typeface="Calibri"/>
                <a:cs typeface="Calibri"/>
                <a:sym typeface="Calibri"/>
              </a:rPr>
              <a:t>Flutter</a:t>
            </a:r>
            <a:endParaRPr/>
          </a:p>
          <a:p>
            <a:pPr indent="-342900" lvl="0" marL="342900" marR="0" rtl="0" algn="l">
              <a:spcBef>
                <a:spcPts val="0"/>
              </a:spcBef>
              <a:spcAft>
                <a:spcPts val="0"/>
              </a:spcAft>
              <a:buClr>
                <a:schemeClr val="dk1"/>
              </a:buClr>
              <a:buSzPts val="1800"/>
              <a:buFont typeface="Calibri"/>
              <a:buAutoNum type="arabicPeriod"/>
            </a:pPr>
            <a:r>
              <a:rPr lang="es-ES" sz="1800">
                <a:solidFill>
                  <a:schemeClr val="dk1"/>
                </a:solidFill>
                <a:latin typeface="Calibri"/>
                <a:ea typeface="Calibri"/>
                <a:cs typeface="Calibri"/>
                <a:sym typeface="Calibri"/>
              </a:rPr>
              <a:t>Seleccionar </a:t>
            </a:r>
            <a:r>
              <a:rPr b="1" i="1" lang="es-ES" sz="1800">
                <a:solidFill>
                  <a:schemeClr val="dk1"/>
                </a:solidFill>
                <a:latin typeface="Calibri"/>
                <a:ea typeface="Calibri"/>
                <a:cs typeface="Calibri"/>
                <a:sym typeface="Calibri"/>
              </a:rPr>
              <a:t>New Project</a:t>
            </a:r>
            <a:endParaRPr/>
          </a:p>
          <a:p>
            <a:pPr indent="-342900" lvl="0" marL="342900" marR="0" rtl="0" algn="l">
              <a:spcBef>
                <a:spcPts val="0"/>
              </a:spcBef>
              <a:spcAft>
                <a:spcPts val="0"/>
              </a:spcAft>
              <a:buClr>
                <a:schemeClr val="dk1"/>
              </a:buClr>
              <a:buSzPts val="1800"/>
              <a:buFont typeface="Calibri"/>
              <a:buAutoNum type="arabicPeriod"/>
            </a:pPr>
            <a:r>
              <a:rPr lang="es-ES" sz="1800">
                <a:solidFill>
                  <a:schemeClr val="dk1"/>
                </a:solidFill>
                <a:latin typeface="Calibri"/>
                <a:ea typeface="Calibri"/>
                <a:cs typeface="Calibri"/>
                <a:sym typeface="Calibri"/>
              </a:rPr>
              <a:t>Seleccionar </a:t>
            </a:r>
            <a:r>
              <a:rPr b="1" i="1" lang="es-ES" sz="1800">
                <a:solidFill>
                  <a:schemeClr val="dk1"/>
                </a:solidFill>
                <a:latin typeface="Calibri"/>
                <a:ea typeface="Calibri"/>
                <a:cs typeface="Calibri"/>
                <a:sym typeface="Calibri"/>
              </a:rPr>
              <a:t>Application</a:t>
            </a:r>
            <a:endParaRPr b="1" i="1"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lang="es-ES" sz="1800">
                <a:solidFill>
                  <a:schemeClr val="dk1"/>
                </a:solidFill>
                <a:latin typeface="Calibri"/>
                <a:ea typeface="Calibri"/>
                <a:cs typeface="Calibri"/>
                <a:sym typeface="Calibri"/>
              </a:rPr>
              <a:t>Crear la carpeta del proyecto y seleccionarla:</a:t>
            </a:r>
            <a:endParaRPr/>
          </a:p>
          <a:p>
            <a:pPr indent="-342900" lvl="0" marL="342900" marR="0" rtl="0" algn="l">
              <a:spcBef>
                <a:spcPts val="0"/>
              </a:spcBef>
              <a:spcAft>
                <a:spcPts val="0"/>
              </a:spcAft>
              <a:buClr>
                <a:schemeClr val="dk1"/>
              </a:buClr>
              <a:buSzPts val="1800"/>
              <a:buFont typeface="Calibri"/>
              <a:buAutoNum type="arabicPeriod"/>
            </a:pPr>
            <a:r>
              <a:rPr lang="es-ES" sz="1800">
                <a:solidFill>
                  <a:schemeClr val="dk1"/>
                </a:solidFill>
                <a:latin typeface="Calibri"/>
                <a:ea typeface="Calibri"/>
                <a:cs typeface="Calibri"/>
                <a:sym typeface="Calibri"/>
              </a:rPr>
              <a:t>Aceptar que se confía en el autor (Evidentemente pues usted es el autor)</a:t>
            </a:r>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i="1" lang="es-ES" sz="1800">
                <a:solidFill>
                  <a:schemeClr val="dk1"/>
                </a:solidFill>
                <a:latin typeface="Calibri"/>
                <a:ea typeface="Calibri"/>
                <a:cs typeface="Calibri"/>
                <a:sym typeface="Calibri"/>
              </a:rPr>
              <a:t>Estructura del proyecto:</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65" name="Google Shape;465;p23"/>
          <p:cNvPicPr preferRelativeResize="0"/>
          <p:nvPr/>
        </p:nvPicPr>
        <p:blipFill rotWithShape="1">
          <a:blip r:embed="rId3">
            <a:alphaModFix/>
          </a:blip>
          <a:srcRect b="0" l="0" r="0" t="0"/>
          <a:stretch/>
        </p:blipFill>
        <p:spPr>
          <a:xfrm>
            <a:off x="4838987" y="1753497"/>
            <a:ext cx="4363070" cy="1056140"/>
          </a:xfrm>
          <a:prstGeom prst="rect">
            <a:avLst/>
          </a:prstGeom>
          <a:noFill/>
          <a:ln>
            <a:noFill/>
          </a:ln>
        </p:spPr>
      </p:pic>
      <p:pic>
        <p:nvPicPr>
          <p:cNvPr id="466" name="Google Shape;466;p23"/>
          <p:cNvPicPr preferRelativeResize="0"/>
          <p:nvPr/>
        </p:nvPicPr>
        <p:blipFill rotWithShape="1">
          <a:blip r:embed="rId4">
            <a:alphaModFix/>
          </a:blip>
          <a:srcRect b="0" l="0" r="0" t="0"/>
          <a:stretch/>
        </p:blipFill>
        <p:spPr>
          <a:xfrm>
            <a:off x="4389664" y="4520937"/>
            <a:ext cx="2228850" cy="2038350"/>
          </a:xfrm>
          <a:prstGeom prst="rect">
            <a:avLst/>
          </a:prstGeom>
          <a:noFill/>
          <a:ln>
            <a:noFill/>
          </a:ln>
          <a:effectLst>
            <a:outerShdw blurRad="292100" rotWithShape="0" algn="tl" dir="2700000" dist="139700">
              <a:srgbClr val="333333">
                <a:alpha val="6470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0" st="0"/>
                                            </p:txEl>
                                          </p:spTgt>
                                        </p:tgtEl>
                                        <p:attrNameLst>
                                          <p:attrName>style.visibility</p:attrName>
                                        </p:attrNameLst>
                                      </p:cBhvr>
                                      <p:to>
                                        <p:strVal val="visible"/>
                                      </p:to>
                                    </p:set>
                                    <p:animEffect filter="fade" transition="in">
                                      <p:cBhvr>
                                        <p:cTn dur="500"/>
                                        <p:tgtEl>
                                          <p:spTgt spid="4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1" st="1"/>
                                            </p:txEl>
                                          </p:spTgt>
                                        </p:tgtEl>
                                        <p:attrNameLst>
                                          <p:attrName>style.visibility</p:attrName>
                                        </p:attrNameLst>
                                      </p:cBhvr>
                                      <p:to>
                                        <p:strVal val="visible"/>
                                      </p:to>
                                    </p:set>
                                    <p:animEffect filter="fade" transition="in">
                                      <p:cBhvr>
                                        <p:cTn dur="500"/>
                                        <p:tgtEl>
                                          <p:spTgt spid="4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2" st="2"/>
                                            </p:txEl>
                                          </p:spTgt>
                                        </p:tgtEl>
                                        <p:attrNameLst>
                                          <p:attrName>style.visibility</p:attrName>
                                        </p:attrNameLst>
                                      </p:cBhvr>
                                      <p:to>
                                        <p:strVal val="visible"/>
                                      </p:to>
                                    </p:set>
                                    <p:animEffect filter="fade" transition="in">
                                      <p:cBhvr>
                                        <p:cTn dur="500"/>
                                        <p:tgtEl>
                                          <p:spTgt spid="4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3" st="3"/>
                                            </p:txEl>
                                          </p:spTgt>
                                        </p:tgtEl>
                                        <p:attrNameLst>
                                          <p:attrName>style.visibility</p:attrName>
                                        </p:attrNameLst>
                                      </p:cBhvr>
                                      <p:to>
                                        <p:strVal val="visible"/>
                                      </p:to>
                                    </p:set>
                                    <p:animEffect filter="fade" transition="in">
                                      <p:cBhvr>
                                        <p:cTn dur="500"/>
                                        <p:tgtEl>
                                          <p:spTgt spid="4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4" st="4"/>
                                            </p:txEl>
                                          </p:spTgt>
                                        </p:tgtEl>
                                        <p:attrNameLst>
                                          <p:attrName>style.visibility</p:attrName>
                                        </p:attrNameLst>
                                      </p:cBhvr>
                                      <p:to>
                                        <p:strVal val="visible"/>
                                      </p:to>
                                    </p:set>
                                    <p:animEffect filter="fade" transition="in">
                                      <p:cBhvr>
                                        <p:cTn dur="500"/>
                                        <p:tgtEl>
                                          <p:spTgt spid="4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5" st="5"/>
                                            </p:txEl>
                                          </p:spTgt>
                                        </p:tgtEl>
                                        <p:attrNameLst>
                                          <p:attrName>style.visibility</p:attrName>
                                        </p:attrNameLst>
                                      </p:cBhvr>
                                      <p:to>
                                        <p:strVal val="visible"/>
                                      </p:to>
                                    </p:set>
                                    <p:animEffect filter="fade" transition="in">
                                      <p:cBhvr>
                                        <p:cTn dur="500"/>
                                        <p:tgtEl>
                                          <p:spTgt spid="4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6" st="6"/>
                                            </p:txEl>
                                          </p:spTgt>
                                        </p:tgtEl>
                                        <p:attrNameLst>
                                          <p:attrName>style.visibility</p:attrName>
                                        </p:attrNameLst>
                                      </p:cBhvr>
                                      <p:to>
                                        <p:strVal val="visible"/>
                                      </p:to>
                                    </p:set>
                                    <p:animEffect filter="fade" transition="in">
                                      <p:cBhvr>
                                        <p:cTn dur="500"/>
                                        <p:tgtEl>
                                          <p:spTgt spid="4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7" st="7"/>
                                            </p:txEl>
                                          </p:spTgt>
                                        </p:tgtEl>
                                        <p:attrNameLst>
                                          <p:attrName>style.visibility</p:attrName>
                                        </p:attrNameLst>
                                      </p:cBhvr>
                                      <p:to>
                                        <p:strVal val="visible"/>
                                      </p:to>
                                    </p:set>
                                    <p:animEffect filter="fade" transition="in">
                                      <p:cBhvr>
                                        <p:cTn dur="500"/>
                                        <p:tgtEl>
                                          <p:spTgt spid="4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8" st="8"/>
                                            </p:txEl>
                                          </p:spTgt>
                                        </p:tgtEl>
                                        <p:attrNameLst>
                                          <p:attrName>style.visibility</p:attrName>
                                        </p:attrNameLst>
                                      </p:cBhvr>
                                      <p:to>
                                        <p:strVal val="visible"/>
                                      </p:to>
                                    </p:set>
                                    <p:animEffect filter="fade" transition="in">
                                      <p:cBhvr>
                                        <p:cTn dur="500"/>
                                        <p:tgtEl>
                                          <p:spTgt spid="46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9" st="9"/>
                                            </p:txEl>
                                          </p:spTgt>
                                        </p:tgtEl>
                                        <p:attrNameLst>
                                          <p:attrName>style.visibility</p:attrName>
                                        </p:attrNameLst>
                                      </p:cBhvr>
                                      <p:to>
                                        <p:strVal val="visible"/>
                                      </p:to>
                                    </p:set>
                                    <p:animEffect filter="fade" transition="in">
                                      <p:cBhvr>
                                        <p:cTn dur="500"/>
                                        <p:tgtEl>
                                          <p:spTgt spid="46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10" st="10"/>
                                            </p:txEl>
                                          </p:spTgt>
                                        </p:tgtEl>
                                        <p:attrNameLst>
                                          <p:attrName>style.visibility</p:attrName>
                                        </p:attrNameLst>
                                      </p:cBhvr>
                                      <p:to>
                                        <p:strVal val="visible"/>
                                      </p:to>
                                    </p:set>
                                    <p:animEffect filter="fade" transition="in">
                                      <p:cBhvr>
                                        <p:cTn dur="500"/>
                                        <p:tgtEl>
                                          <p:spTgt spid="46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5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500"/>
                                        <p:tgtEl>
                                          <p:spTgt spid="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4"/>
          <p:cNvSpPr txBox="1"/>
          <p:nvPr/>
        </p:nvSpPr>
        <p:spPr>
          <a:xfrm>
            <a:off x="5893140" y="3053448"/>
            <a:ext cx="6098344" cy="736355"/>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es-ES" sz="2000">
                <a:solidFill>
                  <a:schemeClr val="dk1"/>
                </a:solidFill>
                <a:latin typeface="Calibri"/>
                <a:ea typeface="Calibri"/>
                <a:cs typeface="Calibri"/>
                <a:sym typeface="Calibri"/>
              </a:rPr>
              <a:t>Cuando voy a construir una casa primero requiero el terreno:</a:t>
            </a:r>
            <a:endParaRPr/>
          </a:p>
        </p:txBody>
      </p:sp>
      <p:sp>
        <p:nvSpPr>
          <p:cNvPr id="472" name="Google Shape;472;p24"/>
          <p:cNvSpPr txBox="1"/>
          <p:nvPr/>
        </p:nvSpPr>
        <p:spPr>
          <a:xfrm>
            <a:off x="6361043" y="4916870"/>
            <a:ext cx="5009322" cy="407035"/>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None/>
            </a:pPr>
            <a:r>
              <a:rPr lang="es-ES" sz="2000">
                <a:solidFill>
                  <a:schemeClr val="dk1"/>
                </a:solidFill>
                <a:latin typeface="Calibri"/>
                <a:ea typeface="Calibri"/>
                <a:cs typeface="Calibri"/>
                <a:sym typeface="Calibri"/>
              </a:rPr>
              <a:t>StatefulWidget - StatelessWidget</a:t>
            </a:r>
            <a:endParaRPr sz="2000">
              <a:solidFill>
                <a:schemeClr val="dk1"/>
              </a:solidFill>
              <a:latin typeface="Calibri"/>
              <a:ea typeface="Calibri"/>
              <a:cs typeface="Calibri"/>
              <a:sym typeface="Calibri"/>
            </a:endParaRPr>
          </a:p>
        </p:txBody>
      </p:sp>
      <p:pic>
        <p:nvPicPr>
          <p:cNvPr descr="Un hombre en un campo de pasto&#10;&#10;Descripción generada automáticamente" id="473" name="Google Shape;473;p24"/>
          <p:cNvPicPr preferRelativeResize="0"/>
          <p:nvPr/>
        </p:nvPicPr>
        <p:blipFill rotWithShape="1">
          <a:blip r:embed="rId3">
            <a:alphaModFix/>
          </a:blip>
          <a:srcRect b="0" l="0" r="0" t="0"/>
          <a:stretch/>
        </p:blipFill>
        <p:spPr>
          <a:xfrm>
            <a:off x="821635" y="2452724"/>
            <a:ext cx="4627527" cy="308197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500"/>
                                        <p:tgtEl>
                                          <p:spTgt spid="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descr="Icono&#10;&#10;Descripción generada automáticamente" id="478" name="Google Shape;478;p25"/>
          <p:cNvPicPr preferRelativeResize="0"/>
          <p:nvPr/>
        </p:nvPicPr>
        <p:blipFill rotWithShape="1">
          <a:blip r:embed="rId3">
            <a:alphaModFix/>
          </a:blip>
          <a:srcRect b="1" l="0" r="0" t="38263"/>
          <a:stretch/>
        </p:blipFill>
        <p:spPr>
          <a:xfrm>
            <a:off x="3657905" y="3517900"/>
            <a:ext cx="4876190" cy="3010376"/>
          </a:xfrm>
          <a:prstGeom prst="rect">
            <a:avLst/>
          </a:prstGeom>
          <a:noFill/>
          <a:ln>
            <a:noFill/>
          </a:ln>
        </p:spPr>
      </p:pic>
      <p:sp>
        <p:nvSpPr>
          <p:cNvPr id="479" name="Google Shape;479;p25"/>
          <p:cNvSpPr/>
          <p:nvPr/>
        </p:nvSpPr>
        <p:spPr>
          <a:xfrm>
            <a:off x="119092" y="1955018"/>
            <a:ext cx="5075208" cy="1194582"/>
          </a:xfrm>
          <a:prstGeom prst="wedgeEllipseCallout">
            <a:avLst>
              <a:gd fmla="val 39293" name="adj1"/>
              <a:gd fmla="val 64918" name="adj2"/>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800">
                <a:solidFill>
                  <a:schemeClr val="lt1"/>
                </a:solidFill>
                <a:latin typeface="Calibri"/>
                <a:ea typeface="Calibri"/>
                <a:cs typeface="Calibri"/>
                <a:sym typeface="Calibri"/>
              </a:rPr>
              <a:t>Amigo, he comprado un terreno.</a:t>
            </a:r>
            <a:endParaRPr b="1" sz="2800">
              <a:solidFill>
                <a:schemeClr val="lt1"/>
              </a:solidFill>
              <a:latin typeface="Calibri"/>
              <a:ea typeface="Calibri"/>
              <a:cs typeface="Calibri"/>
              <a:sym typeface="Calibri"/>
            </a:endParaRPr>
          </a:p>
        </p:txBody>
      </p:sp>
      <p:sp>
        <p:nvSpPr>
          <p:cNvPr id="480" name="Google Shape;480;p25"/>
          <p:cNvSpPr/>
          <p:nvPr/>
        </p:nvSpPr>
        <p:spPr>
          <a:xfrm>
            <a:off x="7670800" y="1758168"/>
            <a:ext cx="4521200" cy="1575582"/>
          </a:xfrm>
          <a:prstGeom prst="wedgeEllipseCallout">
            <a:avLst>
              <a:gd fmla="val -30608" name="adj1"/>
              <a:gd fmla="val 72978" name="adj2"/>
            </a:avLst>
          </a:prstGeom>
          <a:gradFill>
            <a:gsLst>
              <a:gs pos="0">
                <a:srgbClr val="FFC647"/>
              </a:gs>
              <a:gs pos="50000">
                <a:srgbClr val="FFC600"/>
              </a:gs>
              <a:gs pos="100000">
                <a:srgbClr val="E3B400"/>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chemeClr val="lt1"/>
              </a:solidFill>
              <a:latin typeface="Calibri"/>
              <a:ea typeface="Calibri"/>
              <a:cs typeface="Calibri"/>
              <a:sym typeface="Calibri"/>
            </a:endParaRPr>
          </a:p>
          <a:p>
            <a:pPr indent="0" lvl="0" marL="0" marR="0" rtl="0" algn="ctr">
              <a:spcBef>
                <a:spcPts val="0"/>
              </a:spcBef>
              <a:spcAft>
                <a:spcPts val="0"/>
              </a:spcAft>
              <a:buNone/>
            </a:pPr>
            <a:r>
              <a:rPr b="1" lang="es-ES" sz="2400">
                <a:solidFill>
                  <a:schemeClr val="lt1"/>
                </a:solidFill>
                <a:latin typeface="Calibri"/>
                <a:ea typeface="Calibri"/>
                <a:cs typeface="Calibri"/>
                <a:sym typeface="Calibri"/>
              </a:rPr>
              <a:t>¡Felicidades!</a:t>
            </a:r>
            <a:endParaRPr/>
          </a:p>
          <a:p>
            <a:pPr indent="0" lvl="0" marL="0" marR="0" rtl="0" algn="ctr">
              <a:spcBef>
                <a:spcPts val="0"/>
              </a:spcBef>
              <a:spcAft>
                <a:spcPts val="0"/>
              </a:spcAft>
              <a:buNone/>
            </a:pPr>
            <a:r>
              <a:t/>
            </a:r>
            <a:endParaRPr b="1" sz="900">
              <a:solidFill>
                <a:schemeClr val="lt1"/>
              </a:solidFill>
              <a:latin typeface="Calibri"/>
              <a:ea typeface="Calibri"/>
              <a:cs typeface="Calibri"/>
              <a:sym typeface="Calibri"/>
            </a:endParaRPr>
          </a:p>
          <a:p>
            <a:pPr indent="0" lvl="0" marL="0" marR="0" rtl="0" algn="ctr">
              <a:spcBef>
                <a:spcPts val="0"/>
              </a:spcBef>
              <a:spcAft>
                <a:spcPts val="0"/>
              </a:spcAft>
              <a:buNone/>
            </a:pPr>
            <a:r>
              <a:rPr b="1" lang="es-ES" sz="2400">
                <a:solidFill>
                  <a:schemeClr val="lt1"/>
                </a:solidFill>
                <a:latin typeface="Calibri"/>
                <a:ea typeface="Calibri"/>
                <a:cs typeface="Calibri"/>
                <a:sym typeface="Calibri"/>
              </a:rPr>
              <a:t>¿De cuántos metros cuadrados?</a:t>
            </a:r>
            <a:endParaRPr b="1" sz="24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500"/>
                                        <p:tgtEl>
                                          <p:spTgt spid="4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500"/>
                                        <p:tgtEl>
                                          <p:spTgt spid="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26"/>
          <p:cNvPicPr preferRelativeResize="0"/>
          <p:nvPr/>
        </p:nvPicPr>
        <p:blipFill rotWithShape="1">
          <a:blip r:embed="rId3">
            <a:alphaModFix/>
          </a:blip>
          <a:srcRect b="0" l="0" r="0" t="0"/>
          <a:stretch/>
        </p:blipFill>
        <p:spPr>
          <a:xfrm>
            <a:off x="923517" y="2276218"/>
            <a:ext cx="5849166" cy="3677163"/>
          </a:xfrm>
          <a:prstGeom prst="rect">
            <a:avLst/>
          </a:prstGeom>
          <a:noFill/>
          <a:ln>
            <a:noFill/>
          </a:ln>
          <a:effectLst>
            <a:outerShdw blurRad="292100" rotWithShape="0" algn="tl" dir="2700000" dist="139700">
              <a:srgbClr val="333333">
                <a:alpha val="64705"/>
              </a:srgbClr>
            </a:outerShdw>
          </a:effectLst>
        </p:spPr>
      </p:pic>
      <p:cxnSp>
        <p:nvCxnSpPr>
          <p:cNvPr id="486" name="Google Shape;486;p26"/>
          <p:cNvCxnSpPr/>
          <p:nvPr/>
        </p:nvCxnSpPr>
        <p:spPr>
          <a:xfrm flipH="1" rot="10800000">
            <a:off x="4876800" y="1765300"/>
            <a:ext cx="2438400" cy="685800"/>
          </a:xfrm>
          <a:prstGeom prst="straightConnector1">
            <a:avLst/>
          </a:prstGeom>
          <a:noFill/>
          <a:ln cap="flat" cmpd="sng" w="38100">
            <a:solidFill>
              <a:srgbClr val="FF0000"/>
            </a:solidFill>
            <a:prstDash val="solid"/>
            <a:miter lim="800000"/>
            <a:headEnd len="med" w="med" type="oval"/>
            <a:tailEnd len="med" w="med" type="triangle"/>
          </a:ln>
        </p:spPr>
      </p:cxnSp>
      <p:cxnSp>
        <p:nvCxnSpPr>
          <p:cNvPr id="487" name="Google Shape;487;p26"/>
          <p:cNvCxnSpPr/>
          <p:nvPr/>
        </p:nvCxnSpPr>
        <p:spPr>
          <a:xfrm>
            <a:off x="4066200" y="5284232"/>
            <a:ext cx="3249000" cy="0"/>
          </a:xfrm>
          <a:prstGeom prst="straightConnector1">
            <a:avLst/>
          </a:prstGeom>
          <a:noFill/>
          <a:ln cap="flat" cmpd="sng" w="38100">
            <a:solidFill>
              <a:srgbClr val="FF0000"/>
            </a:solidFill>
            <a:prstDash val="solid"/>
            <a:miter lim="800000"/>
            <a:headEnd len="med" w="med" type="oval"/>
            <a:tailEnd len="med" w="med" type="triangle"/>
          </a:ln>
        </p:spPr>
      </p:cxnSp>
      <p:sp>
        <p:nvSpPr>
          <p:cNvPr id="488" name="Google Shape;488;p26"/>
          <p:cNvSpPr txBox="1"/>
          <p:nvPr/>
        </p:nvSpPr>
        <p:spPr>
          <a:xfrm>
            <a:off x="7543800" y="1580634"/>
            <a:ext cx="35179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Calibri"/>
                <a:ea typeface="Calibri"/>
                <a:cs typeface="Calibri"/>
                <a:sym typeface="Calibri"/>
              </a:rPr>
              <a:t>Terreno donde voy a construir</a:t>
            </a:r>
            <a:endParaRPr sz="2000">
              <a:solidFill>
                <a:schemeClr val="dk1"/>
              </a:solidFill>
              <a:latin typeface="Calibri"/>
              <a:ea typeface="Calibri"/>
              <a:cs typeface="Calibri"/>
              <a:sym typeface="Calibri"/>
            </a:endParaRPr>
          </a:p>
        </p:txBody>
      </p:sp>
      <p:sp>
        <p:nvSpPr>
          <p:cNvPr id="489" name="Google Shape;489;p26"/>
          <p:cNvSpPr txBox="1"/>
          <p:nvPr/>
        </p:nvSpPr>
        <p:spPr>
          <a:xfrm>
            <a:off x="7633516" y="5099566"/>
            <a:ext cx="35179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Calibri"/>
                <a:ea typeface="Calibri"/>
                <a:cs typeface="Calibri"/>
                <a:sym typeface="Calibri"/>
              </a:rPr>
              <a:t>Las dimensiones del terreno  </a:t>
            </a:r>
            <a:endParaRPr sz="2000">
              <a:solidFill>
                <a:schemeClr val="dk1"/>
              </a:solidFill>
              <a:latin typeface="Calibri"/>
              <a:ea typeface="Calibri"/>
              <a:cs typeface="Calibri"/>
              <a:sym typeface="Calibri"/>
            </a:endParaRPr>
          </a:p>
        </p:txBody>
      </p:sp>
      <p:sp>
        <p:nvSpPr>
          <p:cNvPr id="490" name="Google Shape;490;p26"/>
          <p:cNvSpPr txBox="1"/>
          <p:nvPr/>
        </p:nvSpPr>
        <p:spPr>
          <a:xfrm>
            <a:off x="7315200" y="5499676"/>
            <a:ext cx="3953283" cy="123707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7000"/>
              </a:lnSpc>
              <a:spcBef>
                <a:spcPts val="0"/>
              </a:spcBef>
              <a:spcAft>
                <a:spcPts val="0"/>
              </a:spcAft>
              <a:buClr>
                <a:schemeClr val="dk1"/>
              </a:buClr>
              <a:buSzPts val="1600"/>
              <a:buFont typeface="Calibri"/>
              <a:buChar char="-"/>
            </a:pPr>
            <a:r>
              <a:rPr i="1" lang="es-ES" sz="1600">
                <a:solidFill>
                  <a:schemeClr val="dk1"/>
                </a:solidFill>
                <a:latin typeface="Calibri"/>
                <a:ea typeface="Calibri"/>
                <a:cs typeface="Calibri"/>
                <a:sym typeface="Calibri"/>
              </a:rPr>
              <a:t>MaterialApp muestra unas dimensiones similares a una pantalla</a:t>
            </a:r>
            <a:endParaRPr/>
          </a:p>
          <a:p>
            <a:pPr indent="-285750" lvl="0" marL="285750" marR="0" rtl="0" algn="l">
              <a:lnSpc>
                <a:spcPct val="107000"/>
              </a:lnSpc>
              <a:spcBef>
                <a:spcPts val="800"/>
              </a:spcBef>
              <a:spcAft>
                <a:spcPts val="0"/>
              </a:spcAft>
              <a:buClr>
                <a:schemeClr val="dk1"/>
              </a:buClr>
              <a:buSzPts val="1600"/>
              <a:buFont typeface="Calibri"/>
              <a:buChar char="-"/>
            </a:pPr>
            <a:r>
              <a:rPr i="1" lang="es-ES" sz="1600">
                <a:solidFill>
                  <a:schemeClr val="dk1"/>
                </a:solidFill>
                <a:latin typeface="Calibri"/>
                <a:ea typeface="Calibri"/>
                <a:cs typeface="Calibri"/>
                <a:sym typeface="Calibri"/>
              </a:rPr>
              <a:t>Me permite organizar el direccionamiento (El ancho y alto)</a:t>
            </a:r>
            <a:endParaRPr i="1" sz="16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5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xEl>
                                              <p:pRg end="0" st="0"/>
                                            </p:txEl>
                                          </p:spTgt>
                                        </p:tgtEl>
                                        <p:attrNameLst>
                                          <p:attrName>style.visibility</p:attrName>
                                        </p:attrNameLst>
                                      </p:cBhvr>
                                      <p:to>
                                        <p:strVal val="visible"/>
                                      </p:to>
                                    </p:set>
                                    <p:animEffect filter="fade" transition="in">
                                      <p:cBhvr>
                                        <p:cTn dur="500"/>
                                        <p:tgtEl>
                                          <p:spTgt spid="4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500"/>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500"/>
                                        <p:tgtEl>
                                          <p:spTgt spid="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500"/>
                                        <p:tgtEl>
                                          <p:spTgt spid="4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descr="Icono&#10;&#10;Descripción generada automáticamente" id="495" name="Google Shape;495;p27"/>
          <p:cNvPicPr preferRelativeResize="0"/>
          <p:nvPr/>
        </p:nvPicPr>
        <p:blipFill rotWithShape="1">
          <a:blip r:embed="rId3">
            <a:alphaModFix/>
          </a:blip>
          <a:srcRect b="1" l="0" r="0" t="38263"/>
          <a:stretch/>
        </p:blipFill>
        <p:spPr>
          <a:xfrm>
            <a:off x="3657905" y="3517900"/>
            <a:ext cx="4876190" cy="3010376"/>
          </a:xfrm>
          <a:prstGeom prst="rect">
            <a:avLst/>
          </a:prstGeom>
          <a:noFill/>
          <a:ln>
            <a:noFill/>
          </a:ln>
        </p:spPr>
      </p:pic>
      <p:sp>
        <p:nvSpPr>
          <p:cNvPr id="496" name="Google Shape;496;p27"/>
          <p:cNvSpPr/>
          <p:nvPr/>
        </p:nvSpPr>
        <p:spPr>
          <a:xfrm>
            <a:off x="119092" y="1955018"/>
            <a:ext cx="5075208" cy="1194582"/>
          </a:xfrm>
          <a:prstGeom prst="wedgeEllipseCallout">
            <a:avLst>
              <a:gd fmla="val 39293" name="adj1"/>
              <a:gd fmla="val 64918" name="adj2"/>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800">
                <a:solidFill>
                  <a:schemeClr val="lt1"/>
                </a:solidFill>
                <a:latin typeface="Calibri"/>
                <a:ea typeface="Calibri"/>
                <a:cs typeface="Calibri"/>
                <a:sym typeface="Calibri"/>
              </a:rPr>
              <a:t>¡Aún nada!</a:t>
            </a:r>
            <a:endParaRPr b="1" sz="2800">
              <a:solidFill>
                <a:schemeClr val="lt1"/>
              </a:solidFill>
              <a:latin typeface="Calibri"/>
              <a:ea typeface="Calibri"/>
              <a:cs typeface="Calibri"/>
              <a:sym typeface="Calibri"/>
            </a:endParaRPr>
          </a:p>
        </p:txBody>
      </p:sp>
      <p:sp>
        <p:nvSpPr>
          <p:cNvPr id="497" name="Google Shape;497;p27"/>
          <p:cNvSpPr/>
          <p:nvPr/>
        </p:nvSpPr>
        <p:spPr>
          <a:xfrm>
            <a:off x="7670800" y="1758168"/>
            <a:ext cx="4521200" cy="1575582"/>
          </a:xfrm>
          <a:prstGeom prst="wedgeEllipseCallout">
            <a:avLst>
              <a:gd fmla="val -30608" name="adj1"/>
              <a:gd fmla="val 72978" name="adj2"/>
            </a:avLst>
          </a:prstGeom>
          <a:gradFill>
            <a:gsLst>
              <a:gs pos="0">
                <a:srgbClr val="FFC647"/>
              </a:gs>
              <a:gs pos="50000">
                <a:srgbClr val="FFC600"/>
              </a:gs>
              <a:gs pos="100000">
                <a:srgbClr val="E3B400"/>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400">
                <a:solidFill>
                  <a:schemeClr val="lt1"/>
                </a:solidFill>
                <a:latin typeface="Calibri"/>
                <a:ea typeface="Calibri"/>
                <a:cs typeface="Calibri"/>
                <a:sym typeface="Calibri"/>
              </a:rPr>
              <a:t>¿Qué has construido en el terreno?</a:t>
            </a:r>
            <a:endParaRPr b="1" sz="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500"/>
                                        <p:tgtEl>
                                          <p:spTgt spid="4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28"/>
          <p:cNvPicPr preferRelativeResize="0"/>
          <p:nvPr/>
        </p:nvPicPr>
        <p:blipFill rotWithShape="1">
          <a:blip r:embed="rId3">
            <a:alphaModFix/>
          </a:blip>
          <a:srcRect b="0" l="0" r="0" t="0"/>
          <a:stretch/>
        </p:blipFill>
        <p:spPr>
          <a:xfrm>
            <a:off x="1059543" y="1734621"/>
            <a:ext cx="5326347" cy="4864086"/>
          </a:xfrm>
          <a:prstGeom prst="rect">
            <a:avLst/>
          </a:prstGeom>
          <a:noFill/>
          <a:ln>
            <a:noFill/>
          </a:ln>
          <a:effectLst>
            <a:outerShdw blurRad="292100" rotWithShape="0" algn="tl" dir="2700000" dist="139700">
              <a:srgbClr val="333333">
                <a:alpha val="64705"/>
              </a:srgbClr>
            </a:outerShdw>
          </a:effectLst>
        </p:spPr>
      </p:pic>
      <p:sp>
        <p:nvSpPr>
          <p:cNvPr id="503" name="Google Shape;503;p28"/>
          <p:cNvSpPr txBox="1"/>
          <p:nvPr/>
        </p:nvSpPr>
        <p:spPr>
          <a:xfrm>
            <a:off x="7225431" y="3430309"/>
            <a:ext cx="3645769" cy="736355"/>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lang="es-ES" sz="2000">
                <a:solidFill>
                  <a:schemeClr val="dk1"/>
                </a:solidFill>
                <a:latin typeface="Calibri"/>
                <a:ea typeface="Calibri"/>
                <a:cs typeface="Calibri"/>
                <a:sym typeface="Calibri"/>
              </a:rPr>
              <a:t>Al ejecutar el programa no tendremos nada aún.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500"/>
                                        <p:tgtEl>
                                          <p:spTgt spid="5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29"/>
          <p:cNvSpPr txBox="1"/>
          <p:nvPr/>
        </p:nvSpPr>
        <p:spPr>
          <a:xfrm>
            <a:off x="229545" y="1732137"/>
            <a:ext cx="9625655" cy="407035"/>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lang="es-ES" sz="2000">
                <a:solidFill>
                  <a:schemeClr val="dk1"/>
                </a:solidFill>
                <a:latin typeface="Calibri"/>
                <a:ea typeface="Calibri"/>
                <a:cs typeface="Calibri"/>
                <a:sym typeface="Calibri"/>
              </a:rPr>
              <a:t>Ahora miremos algunas características: </a:t>
            </a:r>
            <a:endParaRPr/>
          </a:p>
        </p:txBody>
      </p:sp>
      <p:pic>
        <p:nvPicPr>
          <p:cNvPr descr="Window" id="509" name="Google Shape;509;p29"/>
          <p:cNvPicPr preferRelativeResize="0"/>
          <p:nvPr/>
        </p:nvPicPr>
        <p:blipFill rotWithShape="1">
          <a:blip r:embed="rId3">
            <a:alphaModFix/>
          </a:blip>
          <a:srcRect b="0" l="0" r="0" t="0"/>
          <a:stretch/>
        </p:blipFill>
        <p:spPr>
          <a:xfrm>
            <a:off x="3557588" y="2189592"/>
            <a:ext cx="6575354" cy="4530522"/>
          </a:xfrm>
          <a:prstGeom prst="rect">
            <a:avLst/>
          </a:prstGeom>
          <a:noFill/>
          <a:ln>
            <a:noFill/>
          </a:ln>
        </p:spPr>
      </p:pic>
      <p:cxnSp>
        <p:nvCxnSpPr>
          <p:cNvPr id="510" name="Google Shape;510;p29"/>
          <p:cNvCxnSpPr/>
          <p:nvPr/>
        </p:nvCxnSpPr>
        <p:spPr>
          <a:xfrm>
            <a:off x="4390571" y="5915479"/>
            <a:ext cx="2394858" cy="0"/>
          </a:xfrm>
          <a:prstGeom prst="straightConnector1">
            <a:avLst/>
          </a:prstGeom>
          <a:noFill/>
          <a:ln cap="flat" cmpd="sng" w="57150">
            <a:solidFill>
              <a:srgbClr val="FF0000"/>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500"/>
                                        <p:tgtEl>
                                          <p:spTgt spid="5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descr="GitHub - DanielArturoAlejoAlvarez/TouchMe-MobileApp-Dart-And-Flutter:  Software of Application using Dart, Flutter, Kotlin,Swift,Objective-C, and  NodeJS" id="111" name="Google Shape;111;p3"/>
          <p:cNvPicPr preferRelativeResize="0"/>
          <p:nvPr/>
        </p:nvPicPr>
        <p:blipFill rotWithShape="1">
          <a:blip r:embed="rId3">
            <a:alphaModFix/>
          </a:blip>
          <a:srcRect b="0" l="0" r="0" t="0"/>
          <a:stretch/>
        </p:blipFill>
        <p:spPr>
          <a:xfrm>
            <a:off x="385520" y="1727126"/>
            <a:ext cx="11420959" cy="4647070"/>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descr="Icono&#10;&#10;Descripción generada automáticamente" id="515" name="Google Shape;515;p30"/>
          <p:cNvPicPr preferRelativeResize="0"/>
          <p:nvPr/>
        </p:nvPicPr>
        <p:blipFill rotWithShape="1">
          <a:blip r:embed="rId3">
            <a:alphaModFix/>
          </a:blip>
          <a:srcRect b="1" l="0" r="0" t="38263"/>
          <a:stretch/>
        </p:blipFill>
        <p:spPr>
          <a:xfrm>
            <a:off x="3657905" y="3517900"/>
            <a:ext cx="4876190" cy="3010376"/>
          </a:xfrm>
          <a:prstGeom prst="rect">
            <a:avLst/>
          </a:prstGeom>
          <a:noFill/>
          <a:ln>
            <a:noFill/>
          </a:ln>
        </p:spPr>
      </p:pic>
      <p:sp>
        <p:nvSpPr>
          <p:cNvPr id="516" name="Google Shape;516;p30"/>
          <p:cNvSpPr/>
          <p:nvPr/>
        </p:nvSpPr>
        <p:spPr>
          <a:xfrm>
            <a:off x="119092" y="1955018"/>
            <a:ext cx="5075208" cy="1194582"/>
          </a:xfrm>
          <a:prstGeom prst="wedgeEllipseCallout">
            <a:avLst>
              <a:gd fmla="val 39293" name="adj1"/>
              <a:gd fmla="val 64918" name="adj2"/>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800">
                <a:solidFill>
                  <a:schemeClr val="lt1"/>
                </a:solidFill>
                <a:latin typeface="Calibri"/>
                <a:ea typeface="Calibri"/>
                <a:cs typeface="Calibri"/>
                <a:sym typeface="Calibri"/>
              </a:rPr>
              <a:t>¡Aún nada! Únicamente le coloqué un </a:t>
            </a:r>
            <a:r>
              <a:rPr b="1" lang="es-ES" sz="2800">
                <a:solidFill>
                  <a:srgbClr val="FF0000"/>
                </a:solidFill>
                <a:latin typeface="Calibri"/>
                <a:ea typeface="Calibri"/>
                <a:cs typeface="Calibri"/>
                <a:sym typeface="Calibri"/>
              </a:rPr>
              <a:t>letrero</a:t>
            </a:r>
            <a:r>
              <a:rPr b="1" lang="es-ES" sz="2800">
                <a:solidFill>
                  <a:schemeClr val="lt1"/>
                </a:solidFill>
                <a:latin typeface="Calibri"/>
                <a:ea typeface="Calibri"/>
                <a:cs typeface="Calibri"/>
                <a:sym typeface="Calibri"/>
              </a:rPr>
              <a:t>.</a:t>
            </a:r>
            <a:endParaRPr b="1" sz="2800">
              <a:solidFill>
                <a:schemeClr val="lt1"/>
              </a:solidFill>
              <a:latin typeface="Calibri"/>
              <a:ea typeface="Calibri"/>
              <a:cs typeface="Calibri"/>
              <a:sym typeface="Calibri"/>
            </a:endParaRPr>
          </a:p>
        </p:txBody>
      </p:sp>
      <p:sp>
        <p:nvSpPr>
          <p:cNvPr id="517" name="Google Shape;517;p30"/>
          <p:cNvSpPr/>
          <p:nvPr/>
        </p:nvSpPr>
        <p:spPr>
          <a:xfrm>
            <a:off x="7670800" y="1758168"/>
            <a:ext cx="4521200" cy="1575582"/>
          </a:xfrm>
          <a:prstGeom prst="wedgeEllipseCallout">
            <a:avLst>
              <a:gd fmla="val -30608" name="adj1"/>
              <a:gd fmla="val 72978" name="adj2"/>
            </a:avLst>
          </a:prstGeom>
          <a:gradFill>
            <a:gsLst>
              <a:gs pos="0">
                <a:srgbClr val="FFC647"/>
              </a:gs>
              <a:gs pos="50000">
                <a:srgbClr val="FFC600"/>
              </a:gs>
              <a:gs pos="100000">
                <a:srgbClr val="E3B400"/>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400">
                <a:solidFill>
                  <a:schemeClr val="lt1"/>
                </a:solidFill>
                <a:latin typeface="Calibri"/>
                <a:ea typeface="Calibri"/>
                <a:cs typeface="Calibri"/>
                <a:sym typeface="Calibri"/>
              </a:rPr>
              <a:t>¿Qué has construido en el terreno?</a:t>
            </a:r>
            <a:endParaRPr b="1" sz="800">
              <a:solidFill>
                <a:schemeClr val="lt1"/>
              </a:solidFill>
              <a:latin typeface="Calibri"/>
              <a:ea typeface="Calibri"/>
              <a:cs typeface="Calibri"/>
              <a:sym typeface="Calibri"/>
            </a:endParaRPr>
          </a:p>
        </p:txBody>
      </p:sp>
      <p:sp>
        <p:nvSpPr>
          <p:cNvPr id="518" name="Google Shape;518;p30"/>
          <p:cNvSpPr txBox="1"/>
          <p:nvPr/>
        </p:nvSpPr>
        <p:spPr>
          <a:xfrm>
            <a:off x="11351985" y="6343610"/>
            <a:ext cx="8400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1800">
                <a:solidFill>
                  <a:schemeClr val="dk1"/>
                </a:solidFill>
                <a:latin typeface="Calibri"/>
                <a:ea typeface="Calibri"/>
                <a:cs typeface="Calibri"/>
                <a:sym typeface="Calibri"/>
              </a:rPr>
              <a:t>title</a:t>
            </a:r>
            <a:endParaRPr i="1"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5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500"/>
                                        <p:tgtEl>
                                          <p:spTgt spid="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31"/>
          <p:cNvPicPr preferRelativeResize="0"/>
          <p:nvPr/>
        </p:nvPicPr>
        <p:blipFill rotWithShape="1">
          <a:blip r:embed="rId3">
            <a:alphaModFix/>
          </a:blip>
          <a:srcRect b="0" l="0" r="0" t="0"/>
          <a:stretch/>
        </p:blipFill>
        <p:spPr>
          <a:xfrm>
            <a:off x="3485351" y="1659176"/>
            <a:ext cx="5221297" cy="5198824"/>
          </a:xfrm>
          <a:prstGeom prst="rect">
            <a:avLst/>
          </a:prstGeom>
          <a:noFill/>
          <a:ln>
            <a:noFill/>
          </a:ln>
          <a:effectLst>
            <a:outerShdw blurRad="292100" rotWithShape="0" algn="tl" dir="2700000" dist="139700">
              <a:srgbClr val="333333">
                <a:alpha val="64705"/>
              </a:srgbClr>
            </a:outerShdw>
          </a:effectLst>
        </p:spPr>
      </p:pic>
      <p:sp>
        <p:nvSpPr>
          <p:cNvPr id="524" name="Google Shape;524;p31"/>
          <p:cNvSpPr/>
          <p:nvPr/>
        </p:nvSpPr>
        <p:spPr>
          <a:xfrm>
            <a:off x="3062514" y="1659176"/>
            <a:ext cx="2598057" cy="474424"/>
          </a:xfrm>
          <a:prstGeom prst="ellipse">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500"/>
                                        <p:tgtEl>
                                          <p:spTgt spid="5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descr="Captura de pantalla de un celular&#10;&#10;Descripción generada automáticamente" id="529" name="Google Shape;529;p32"/>
          <p:cNvPicPr preferRelativeResize="0"/>
          <p:nvPr/>
        </p:nvPicPr>
        <p:blipFill rotWithShape="1">
          <a:blip r:embed="rId3">
            <a:alphaModFix/>
          </a:blip>
          <a:srcRect b="0" l="0" r="0" t="0"/>
          <a:stretch/>
        </p:blipFill>
        <p:spPr>
          <a:xfrm>
            <a:off x="551543" y="1465412"/>
            <a:ext cx="6095165" cy="5218416"/>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530" name="Google Shape;530;p32"/>
          <p:cNvSpPr txBox="1"/>
          <p:nvPr/>
        </p:nvSpPr>
        <p:spPr>
          <a:xfrm>
            <a:off x="7141029" y="3225800"/>
            <a:ext cx="4905828"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chemeClr val="dk1"/>
                </a:solidFill>
                <a:latin typeface="Calibri"/>
                <a:ea typeface="Calibri"/>
                <a:cs typeface="Calibri"/>
                <a:sym typeface="Calibri"/>
              </a:rPr>
              <a:t>Una app en flutter crece de manera jerárquica.</a:t>
            </a:r>
            <a:endParaRPr sz="2800">
              <a:solidFill>
                <a:schemeClr val="dk1"/>
              </a:solidFill>
              <a:latin typeface="Calibri"/>
              <a:ea typeface="Calibri"/>
              <a:cs typeface="Calibri"/>
              <a:sym typeface="Calibri"/>
            </a:endParaRPr>
          </a:p>
        </p:txBody>
      </p:sp>
      <p:sp>
        <p:nvSpPr>
          <p:cNvPr id="531" name="Google Shape;531;p32"/>
          <p:cNvSpPr/>
          <p:nvPr/>
        </p:nvSpPr>
        <p:spPr>
          <a:xfrm>
            <a:off x="4354286" y="1683657"/>
            <a:ext cx="275771" cy="246743"/>
          </a:xfrm>
          <a:prstGeom prst="ellipse">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Google Shape;532;p32"/>
          <p:cNvSpPr/>
          <p:nvPr/>
        </p:nvSpPr>
        <p:spPr>
          <a:xfrm>
            <a:off x="907143" y="2692399"/>
            <a:ext cx="275771" cy="246743"/>
          </a:xfrm>
          <a:prstGeom prst="ellipse">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Google Shape;533;p32"/>
          <p:cNvSpPr/>
          <p:nvPr/>
        </p:nvSpPr>
        <p:spPr>
          <a:xfrm>
            <a:off x="3639039" y="2692399"/>
            <a:ext cx="275771" cy="246743"/>
          </a:xfrm>
          <a:prstGeom prst="ellipse">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500"/>
                                        <p:tgtEl>
                                          <p:spTgt spid="5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500"/>
                                        <p:tgtEl>
                                          <p:spTgt spid="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500"/>
                                        <p:tgtEl>
                                          <p:spTgt spid="5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33"/>
          <p:cNvPicPr preferRelativeResize="0"/>
          <p:nvPr/>
        </p:nvPicPr>
        <p:blipFill rotWithShape="1">
          <a:blip r:embed="rId3">
            <a:alphaModFix/>
          </a:blip>
          <a:srcRect b="0" l="0" r="0" t="0"/>
          <a:stretch/>
        </p:blipFill>
        <p:spPr>
          <a:xfrm>
            <a:off x="2327436" y="1595995"/>
            <a:ext cx="7421011" cy="5001323"/>
          </a:xfrm>
          <a:prstGeom prst="rect">
            <a:avLst/>
          </a:prstGeom>
          <a:noFill/>
          <a:ln>
            <a:noFill/>
          </a:ln>
          <a:effectLst>
            <a:outerShdw blurRad="292100" rotWithShape="0" algn="tl" dir="2700000" dist="139700">
              <a:srgbClr val="333333">
                <a:alpha val="64705"/>
              </a:srgbClr>
            </a:outerShdw>
          </a:effectLst>
        </p:spPr>
      </p:pic>
      <p:cxnSp>
        <p:nvCxnSpPr>
          <p:cNvPr id="539" name="Google Shape;539;p33"/>
          <p:cNvCxnSpPr>
            <a:endCxn id="540" idx="1"/>
          </p:cNvCxnSpPr>
          <p:nvPr/>
        </p:nvCxnSpPr>
        <p:spPr>
          <a:xfrm flipH="1" rot="10800000">
            <a:off x="6995885" y="1949938"/>
            <a:ext cx="2971800" cy="161700"/>
          </a:xfrm>
          <a:prstGeom prst="straightConnector1">
            <a:avLst/>
          </a:prstGeom>
          <a:noFill/>
          <a:ln cap="flat" cmpd="sng" w="38100">
            <a:solidFill>
              <a:srgbClr val="FF0000"/>
            </a:solidFill>
            <a:prstDash val="solid"/>
            <a:miter lim="800000"/>
            <a:headEnd len="med" w="med" type="oval"/>
            <a:tailEnd len="med" w="med" type="triangle"/>
          </a:ln>
        </p:spPr>
      </p:cxnSp>
      <p:cxnSp>
        <p:nvCxnSpPr>
          <p:cNvPr id="541" name="Google Shape;541;p33"/>
          <p:cNvCxnSpPr/>
          <p:nvPr/>
        </p:nvCxnSpPr>
        <p:spPr>
          <a:xfrm>
            <a:off x="5604713" y="4834289"/>
            <a:ext cx="4362972" cy="0"/>
          </a:xfrm>
          <a:prstGeom prst="straightConnector1">
            <a:avLst/>
          </a:prstGeom>
          <a:noFill/>
          <a:ln cap="flat" cmpd="sng" w="38100">
            <a:solidFill>
              <a:srgbClr val="FF0000"/>
            </a:solidFill>
            <a:prstDash val="solid"/>
            <a:miter lim="800000"/>
            <a:headEnd len="med" w="med" type="oval"/>
            <a:tailEnd len="med" w="med" type="triangle"/>
          </a:ln>
        </p:spPr>
      </p:cxnSp>
      <p:sp>
        <p:nvSpPr>
          <p:cNvPr id="540" name="Google Shape;540;p33"/>
          <p:cNvSpPr txBox="1"/>
          <p:nvPr/>
        </p:nvSpPr>
        <p:spPr>
          <a:xfrm>
            <a:off x="9967685" y="1595995"/>
            <a:ext cx="193402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Calibri"/>
                <a:ea typeface="Calibri"/>
                <a:cs typeface="Calibri"/>
                <a:sym typeface="Calibri"/>
              </a:rPr>
              <a:t>Terreno donde voy a construir</a:t>
            </a:r>
            <a:endParaRPr sz="2000">
              <a:solidFill>
                <a:schemeClr val="dk1"/>
              </a:solidFill>
              <a:latin typeface="Calibri"/>
              <a:ea typeface="Calibri"/>
              <a:cs typeface="Calibri"/>
              <a:sym typeface="Calibri"/>
            </a:endParaRPr>
          </a:p>
        </p:txBody>
      </p:sp>
      <p:sp>
        <p:nvSpPr>
          <p:cNvPr id="542" name="Google Shape;542;p33"/>
          <p:cNvSpPr txBox="1"/>
          <p:nvPr/>
        </p:nvSpPr>
        <p:spPr>
          <a:xfrm>
            <a:off x="10086430" y="4246342"/>
            <a:ext cx="168465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Calibri"/>
                <a:ea typeface="Calibri"/>
                <a:cs typeface="Calibri"/>
                <a:sym typeface="Calibri"/>
              </a:rPr>
              <a:t>Las dimensiones del terreno  </a:t>
            </a:r>
            <a:endParaRPr sz="2000">
              <a:solidFill>
                <a:schemeClr val="dk1"/>
              </a:solidFill>
              <a:latin typeface="Calibri"/>
              <a:ea typeface="Calibri"/>
              <a:cs typeface="Calibri"/>
              <a:sym typeface="Calibri"/>
            </a:endParaRPr>
          </a:p>
        </p:txBody>
      </p:sp>
      <p:cxnSp>
        <p:nvCxnSpPr>
          <p:cNvPr id="543" name="Google Shape;543;p33"/>
          <p:cNvCxnSpPr/>
          <p:nvPr/>
        </p:nvCxnSpPr>
        <p:spPr>
          <a:xfrm rot="10800000">
            <a:off x="1175657" y="5073270"/>
            <a:ext cx="2689972" cy="0"/>
          </a:xfrm>
          <a:prstGeom prst="straightConnector1">
            <a:avLst/>
          </a:prstGeom>
          <a:noFill/>
          <a:ln cap="flat" cmpd="sng" w="38100">
            <a:solidFill>
              <a:srgbClr val="FF0000"/>
            </a:solidFill>
            <a:prstDash val="solid"/>
            <a:miter lim="800000"/>
            <a:headEnd len="med" w="med" type="oval"/>
            <a:tailEnd len="med" w="med" type="triangle"/>
          </a:ln>
        </p:spPr>
      </p:cxnSp>
      <p:sp>
        <p:nvSpPr>
          <p:cNvPr id="544" name="Google Shape;544;p33"/>
          <p:cNvSpPr txBox="1"/>
          <p:nvPr/>
        </p:nvSpPr>
        <p:spPr>
          <a:xfrm>
            <a:off x="333329" y="4834289"/>
            <a:ext cx="16846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Calibri"/>
                <a:ea typeface="Calibri"/>
                <a:cs typeface="Calibri"/>
                <a:sym typeface="Calibri"/>
              </a:rPr>
              <a:t>Letrero</a:t>
            </a:r>
            <a:endParaRPr sz="2000">
              <a:solidFill>
                <a:schemeClr val="dk1"/>
              </a:solidFill>
              <a:latin typeface="Calibri"/>
              <a:ea typeface="Calibri"/>
              <a:cs typeface="Calibri"/>
              <a:sym typeface="Calibri"/>
            </a:endParaRPr>
          </a:p>
        </p:txBody>
      </p:sp>
      <p:cxnSp>
        <p:nvCxnSpPr>
          <p:cNvPr id="545" name="Google Shape;545;p33"/>
          <p:cNvCxnSpPr/>
          <p:nvPr/>
        </p:nvCxnSpPr>
        <p:spPr>
          <a:xfrm flipH="1">
            <a:off x="1277257" y="5370813"/>
            <a:ext cx="2588372" cy="463930"/>
          </a:xfrm>
          <a:prstGeom prst="straightConnector1">
            <a:avLst/>
          </a:prstGeom>
          <a:noFill/>
          <a:ln cap="flat" cmpd="sng" w="38100">
            <a:solidFill>
              <a:srgbClr val="FF0000"/>
            </a:solidFill>
            <a:prstDash val="solid"/>
            <a:miter lim="800000"/>
            <a:headEnd len="med" w="med" type="oval"/>
            <a:tailEnd len="med" w="med" type="triangle"/>
          </a:ln>
        </p:spPr>
      </p:cxnSp>
      <p:sp>
        <p:nvSpPr>
          <p:cNvPr id="546" name="Google Shape;546;p33"/>
          <p:cNvSpPr txBox="1"/>
          <p:nvPr/>
        </p:nvSpPr>
        <p:spPr>
          <a:xfrm>
            <a:off x="304797" y="5776950"/>
            <a:ext cx="168465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Calibri"/>
                <a:ea typeface="Calibri"/>
                <a:cs typeface="Calibri"/>
                <a:sym typeface="Calibri"/>
              </a:rPr>
              <a:t>Cercar el terreno</a:t>
            </a:r>
            <a:endParaRPr sz="20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500"/>
                                        <p:tgtEl>
                                          <p:spTgt spid="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0" st="0"/>
                                            </p:txEl>
                                          </p:spTgt>
                                        </p:tgtEl>
                                        <p:attrNameLst>
                                          <p:attrName>style.visibility</p:attrName>
                                        </p:attrNameLst>
                                      </p:cBhvr>
                                      <p:to>
                                        <p:strVal val="visible"/>
                                      </p:to>
                                    </p:set>
                                    <p:animEffect filter="fade" transition="in">
                                      <p:cBhvr>
                                        <p:cTn dur="500"/>
                                        <p:tgtEl>
                                          <p:spTgt spid="5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500"/>
                                        <p:tgtEl>
                                          <p:spTgt spid="5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500"/>
                                        <p:tgtEl>
                                          <p:spTgt spid="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500"/>
                                        <p:tgtEl>
                                          <p:spTgt spid="5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500"/>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500"/>
                                        <p:tgtEl>
                                          <p:spTgt spid="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500"/>
                                        <p:tgtEl>
                                          <p:spTgt spid="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descr="Icono&#10;&#10;Descripción generada automáticamente" id="551" name="Google Shape;551;p34"/>
          <p:cNvPicPr preferRelativeResize="0"/>
          <p:nvPr/>
        </p:nvPicPr>
        <p:blipFill rotWithShape="1">
          <a:blip r:embed="rId3">
            <a:alphaModFix/>
          </a:blip>
          <a:srcRect b="1" l="0" r="0" t="38263"/>
          <a:stretch/>
        </p:blipFill>
        <p:spPr>
          <a:xfrm>
            <a:off x="3657905" y="3517900"/>
            <a:ext cx="4876190" cy="3010376"/>
          </a:xfrm>
          <a:prstGeom prst="rect">
            <a:avLst/>
          </a:prstGeom>
          <a:noFill/>
          <a:ln>
            <a:noFill/>
          </a:ln>
        </p:spPr>
      </p:pic>
      <p:sp>
        <p:nvSpPr>
          <p:cNvPr id="552" name="Google Shape;552;p34"/>
          <p:cNvSpPr/>
          <p:nvPr/>
        </p:nvSpPr>
        <p:spPr>
          <a:xfrm>
            <a:off x="119092" y="1574018"/>
            <a:ext cx="5075208" cy="1575582"/>
          </a:xfrm>
          <a:prstGeom prst="wedgeEllipseCallout">
            <a:avLst>
              <a:gd fmla="val 39293" name="adj1"/>
              <a:gd fmla="val 64918" name="adj2"/>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400">
                <a:solidFill>
                  <a:schemeClr val="lt1"/>
                </a:solidFill>
                <a:latin typeface="Calibri"/>
                <a:ea typeface="Calibri"/>
                <a:cs typeface="Calibri"/>
                <a:sym typeface="Calibri"/>
              </a:rPr>
              <a:t>¡Aún nada! Pero he cercado el terreno. </a:t>
            </a:r>
            <a:endParaRPr b="1" sz="2400">
              <a:solidFill>
                <a:schemeClr val="lt1"/>
              </a:solidFill>
              <a:latin typeface="Calibri"/>
              <a:ea typeface="Calibri"/>
              <a:cs typeface="Calibri"/>
              <a:sym typeface="Calibri"/>
            </a:endParaRPr>
          </a:p>
          <a:p>
            <a:pPr indent="0" lvl="0" marL="0" marR="0" rtl="0" algn="ctr">
              <a:spcBef>
                <a:spcPts val="0"/>
              </a:spcBef>
              <a:spcAft>
                <a:spcPts val="0"/>
              </a:spcAft>
              <a:buNone/>
            </a:pPr>
            <a:r>
              <a:rPr b="1" lang="es-ES" sz="2400">
                <a:solidFill>
                  <a:schemeClr val="lt1"/>
                </a:solidFill>
                <a:latin typeface="Calibri"/>
                <a:ea typeface="Calibri"/>
                <a:cs typeface="Calibri"/>
                <a:sym typeface="Calibri"/>
              </a:rPr>
              <a:t>Para que sepan que es mi terreno</a:t>
            </a:r>
            <a:endParaRPr b="1" sz="2400">
              <a:solidFill>
                <a:schemeClr val="lt1"/>
              </a:solidFill>
              <a:latin typeface="Calibri"/>
              <a:ea typeface="Calibri"/>
              <a:cs typeface="Calibri"/>
              <a:sym typeface="Calibri"/>
            </a:endParaRPr>
          </a:p>
        </p:txBody>
      </p:sp>
      <p:sp>
        <p:nvSpPr>
          <p:cNvPr id="553" name="Google Shape;553;p34"/>
          <p:cNvSpPr/>
          <p:nvPr/>
        </p:nvSpPr>
        <p:spPr>
          <a:xfrm>
            <a:off x="7670800" y="1758168"/>
            <a:ext cx="4521200" cy="1575582"/>
          </a:xfrm>
          <a:prstGeom prst="wedgeEllipseCallout">
            <a:avLst>
              <a:gd fmla="val -30608" name="adj1"/>
              <a:gd fmla="val 72978" name="adj2"/>
            </a:avLst>
          </a:prstGeom>
          <a:gradFill>
            <a:gsLst>
              <a:gs pos="0">
                <a:srgbClr val="FFC647"/>
              </a:gs>
              <a:gs pos="50000">
                <a:srgbClr val="FFC600"/>
              </a:gs>
              <a:gs pos="100000">
                <a:srgbClr val="E3B400"/>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400">
                <a:solidFill>
                  <a:schemeClr val="lt1"/>
                </a:solidFill>
                <a:latin typeface="Calibri"/>
                <a:ea typeface="Calibri"/>
                <a:cs typeface="Calibri"/>
                <a:sym typeface="Calibri"/>
              </a:rPr>
              <a:t>¿Qué has construido en el terreno?</a:t>
            </a:r>
            <a:endParaRPr b="1" sz="800">
              <a:solidFill>
                <a:schemeClr val="lt1"/>
              </a:solidFill>
              <a:latin typeface="Calibri"/>
              <a:ea typeface="Calibri"/>
              <a:cs typeface="Calibri"/>
              <a:sym typeface="Calibri"/>
            </a:endParaRPr>
          </a:p>
        </p:txBody>
      </p:sp>
      <p:sp>
        <p:nvSpPr>
          <p:cNvPr id="554" name="Google Shape;554;p34"/>
          <p:cNvSpPr txBox="1"/>
          <p:nvPr/>
        </p:nvSpPr>
        <p:spPr>
          <a:xfrm>
            <a:off x="11351985" y="6343610"/>
            <a:ext cx="16800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1800">
                <a:solidFill>
                  <a:schemeClr val="dk1"/>
                </a:solidFill>
                <a:latin typeface="Calibri"/>
                <a:ea typeface="Calibri"/>
                <a:cs typeface="Calibri"/>
                <a:sym typeface="Calibri"/>
              </a:rPr>
              <a:t>Home</a:t>
            </a:r>
            <a:endParaRPr i="1"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5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500"/>
                                        <p:tgtEl>
                                          <p:spTgt spid="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0" st="0"/>
                                            </p:txEl>
                                          </p:spTgt>
                                        </p:tgtEl>
                                        <p:attrNameLst>
                                          <p:attrName>style.visibility</p:attrName>
                                        </p:attrNameLst>
                                      </p:cBhvr>
                                      <p:to>
                                        <p:strVal val="visible"/>
                                      </p:to>
                                    </p:set>
                                    <p:animEffect filter="fade" transition="in">
                                      <p:cBhvr>
                                        <p:cTn dur="500"/>
                                        <p:tgtEl>
                                          <p:spTgt spid="5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1" st="1"/>
                                            </p:txEl>
                                          </p:spTgt>
                                        </p:tgtEl>
                                        <p:attrNameLst>
                                          <p:attrName>style.visibility</p:attrName>
                                        </p:attrNameLst>
                                      </p:cBhvr>
                                      <p:to>
                                        <p:strVal val="visible"/>
                                      </p:to>
                                    </p:set>
                                    <p:animEffect filter="fade" transition="in">
                                      <p:cBhvr>
                                        <p:cTn dur="500"/>
                                        <p:tgtEl>
                                          <p:spTgt spid="55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35"/>
          <p:cNvPicPr preferRelativeResize="0"/>
          <p:nvPr/>
        </p:nvPicPr>
        <p:blipFill rotWithShape="1">
          <a:blip r:embed="rId3">
            <a:alphaModFix/>
          </a:blip>
          <a:srcRect b="0" l="0" r="0" t="0"/>
          <a:stretch/>
        </p:blipFill>
        <p:spPr>
          <a:xfrm>
            <a:off x="3512456" y="1504749"/>
            <a:ext cx="4847523" cy="5191107"/>
          </a:xfrm>
          <a:prstGeom prst="rect">
            <a:avLst/>
          </a:prstGeom>
          <a:noFill/>
          <a:ln>
            <a:noFill/>
          </a:ln>
          <a:effectLst>
            <a:outerShdw blurRad="292100" rotWithShape="0" algn="tl" dir="2700000" dist="139700">
              <a:srgbClr val="333333">
                <a:alpha val="64705"/>
              </a:srgbClr>
            </a:outerShdw>
          </a:effectLst>
        </p:spPr>
      </p:pic>
      <p:sp>
        <p:nvSpPr>
          <p:cNvPr id="560" name="Google Shape;560;p35"/>
          <p:cNvSpPr/>
          <p:nvPr/>
        </p:nvSpPr>
        <p:spPr>
          <a:xfrm>
            <a:off x="3062514" y="1504749"/>
            <a:ext cx="2598057" cy="474424"/>
          </a:xfrm>
          <a:prstGeom prst="ellipse">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61" name="Google Shape;561;p35"/>
          <p:cNvCxnSpPr/>
          <p:nvPr/>
        </p:nvCxnSpPr>
        <p:spPr>
          <a:xfrm flipH="1" rot="10800000">
            <a:off x="4673600" y="3429000"/>
            <a:ext cx="725714" cy="605971"/>
          </a:xfrm>
          <a:prstGeom prst="straightConnector1">
            <a:avLst/>
          </a:prstGeom>
          <a:noFill/>
          <a:ln cap="flat" cmpd="sng" w="38100">
            <a:solidFill>
              <a:srgbClr val="FF0000"/>
            </a:solidFill>
            <a:prstDash val="solid"/>
            <a:miter lim="800000"/>
            <a:headEnd len="med" w="med" type="oval"/>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500"/>
                                        <p:tgtEl>
                                          <p:spTgt spid="5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descr="Icono&#10;&#10;Descripción generada automáticamente" id="566" name="Google Shape;566;p36"/>
          <p:cNvPicPr preferRelativeResize="0"/>
          <p:nvPr/>
        </p:nvPicPr>
        <p:blipFill rotWithShape="1">
          <a:blip r:embed="rId3">
            <a:alphaModFix/>
          </a:blip>
          <a:srcRect b="1" l="0" r="0" t="38263"/>
          <a:stretch/>
        </p:blipFill>
        <p:spPr>
          <a:xfrm>
            <a:off x="3657905" y="3517900"/>
            <a:ext cx="4876190" cy="3010376"/>
          </a:xfrm>
          <a:prstGeom prst="rect">
            <a:avLst/>
          </a:prstGeom>
          <a:noFill/>
          <a:ln>
            <a:noFill/>
          </a:ln>
        </p:spPr>
      </p:pic>
      <p:sp>
        <p:nvSpPr>
          <p:cNvPr id="567" name="Google Shape;567;p36"/>
          <p:cNvSpPr/>
          <p:nvPr/>
        </p:nvSpPr>
        <p:spPr>
          <a:xfrm>
            <a:off x="119092" y="1574018"/>
            <a:ext cx="5075208" cy="1575582"/>
          </a:xfrm>
          <a:prstGeom prst="wedgeEllipseCallout">
            <a:avLst>
              <a:gd fmla="val 39293" name="adj1"/>
              <a:gd fmla="val 64918" name="adj2"/>
            </a:avLst>
          </a:prstGeom>
          <a:gradFill>
            <a:gsLst>
              <a:gs pos="0">
                <a:srgbClr val="70A5DA"/>
              </a:gs>
              <a:gs pos="50000">
                <a:srgbClr val="539BDB"/>
              </a:gs>
              <a:gs pos="100000">
                <a:srgbClr val="4288C8"/>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400">
                <a:solidFill>
                  <a:schemeClr val="lt1"/>
                </a:solidFill>
                <a:latin typeface="Calibri"/>
                <a:ea typeface="Calibri"/>
                <a:cs typeface="Calibri"/>
                <a:sym typeface="Calibri"/>
              </a:rPr>
              <a:t>¡Excelente idea! </a:t>
            </a:r>
            <a:endParaRPr/>
          </a:p>
        </p:txBody>
      </p:sp>
      <p:sp>
        <p:nvSpPr>
          <p:cNvPr id="568" name="Google Shape;568;p36"/>
          <p:cNvSpPr/>
          <p:nvPr/>
        </p:nvSpPr>
        <p:spPr>
          <a:xfrm>
            <a:off x="7670800" y="1758168"/>
            <a:ext cx="4521200" cy="1575582"/>
          </a:xfrm>
          <a:prstGeom prst="wedgeEllipseCallout">
            <a:avLst>
              <a:gd fmla="val -30608" name="adj1"/>
              <a:gd fmla="val 72978" name="adj2"/>
            </a:avLst>
          </a:prstGeom>
          <a:gradFill>
            <a:gsLst>
              <a:gs pos="0">
                <a:srgbClr val="FFC647"/>
              </a:gs>
              <a:gs pos="50000">
                <a:srgbClr val="FFC600"/>
              </a:gs>
              <a:gs pos="100000">
                <a:srgbClr val="E3B400"/>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Te recomiendo contactar a un arquitecto experto para que diseñe una estructura de construcción.</a:t>
            </a:r>
            <a:endParaRPr b="1" sz="700">
              <a:solidFill>
                <a:schemeClr val="lt1"/>
              </a:solidFill>
              <a:latin typeface="Calibri"/>
              <a:ea typeface="Calibri"/>
              <a:cs typeface="Calibri"/>
              <a:sym typeface="Calibri"/>
            </a:endParaRPr>
          </a:p>
        </p:txBody>
      </p:sp>
      <p:sp>
        <p:nvSpPr>
          <p:cNvPr id="569" name="Google Shape;569;p36"/>
          <p:cNvSpPr txBox="1"/>
          <p:nvPr/>
        </p:nvSpPr>
        <p:spPr>
          <a:xfrm>
            <a:off x="11250385" y="6343610"/>
            <a:ext cx="16800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1800">
                <a:solidFill>
                  <a:schemeClr val="dk1"/>
                </a:solidFill>
                <a:latin typeface="Calibri"/>
                <a:ea typeface="Calibri"/>
                <a:cs typeface="Calibri"/>
                <a:sym typeface="Calibri"/>
              </a:rPr>
              <a:t>Scafold</a:t>
            </a:r>
            <a:endParaRPr i="1"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500"/>
                                        <p:tgtEl>
                                          <p:spTgt spid="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500"/>
                                        <p:tgtEl>
                                          <p:spTgt spid="5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500"/>
                                        <p:tgtEl>
                                          <p:spTgt spid="5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xEl>
                                              <p:pRg end="0" st="0"/>
                                            </p:txEl>
                                          </p:spTgt>
                                        </p:tgtEl>
                                        <p:attrNameLst>
                                          <p:attrName>style.visibility</p:attrName>
                                        </p:attrNameLst>
                                      </p:cBhvr>
                                      <p:to>
                                        <p:strVal val="visible"/>
                                      </p:to>
                                    </p:set>
                                    <p:animEffect filter="fade" transition="in">
                                      <p:cBhvr>
                                        <p:cTn dur="500"/>
                                        <p:tgtEl>
                                          <p:spTgt spid="56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37"/>
          <p:cNvSpPr txBox="1"/>
          <p:nvPr/>
        </p:nvSpPr>
        <p:spPr>
          <a:xfrm>
            <a:off x="515256" y="1950737"/>
            <a:ext cx="11161485" cy="1600182"/>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es-ES" sz="2000">
                <a:solidFill>
                  <a:schemeClr val="dk1"/>
                </a:solidFill>
                <a:latin typeface="Calibri"/>
                <a:ea typeface="Calibri"/>
                <a:cs typeface="Calibri"/>
                <a:sym typeface="Calibri"/>
              </a:rPr>
              <a:t>- Dentro del material app utilizado un arquitecto para que me entregue los planos y ese plano se llama </a:t>
            </a:r>
            <a:r>
              <a:rPr b="1" i="1" lang="es-ES" sz="2000">
                <a:solidFill>
                  <a:schemeClr val="dk1"/>
                </a:solidFill>
                <a:latin typeface="Calibri"/>
                <a:ea typeface="Calibri"/>
                <a:cs typeface="Calibri"/>
                <a:sym typeface="Calibri"/>
              </a:rPr>
              <a:t>scafold</a:t>
            </a:r>
            <a:endParaRPr b="1" i="1" sz="2000">
              <a:solidFill>
                <a:schemeClr val="dk1"/>
              </a:solidFill>
              <a:latin typeface="Calibri"/>
              <a:ea typeface="Calibri"/>
              <a:cs typeface="Calibri"/>
              <a:sym typeface="Calibri"/>
            </a:endParaRPr>
          </a:p>
          <a:p>
            <a:pPr indent="0" lvl="0" marL="0" marR="0" rtl="0" algn="l">
              <a:lnSpc>
                <a:spcPct val="107000"/>
              </a:lnSpc>
              <a:spcBef>
                <a:spcPts val="800"/>
              </a:spcBef>
              <a:spcAft>
                <a:spcPts val="0"/>
              </a:spcAft>
              <a:buNone/>
            </a:pPr>
            <a:r>
              <a:t/>
            </a:r>
            <a:endParaRPr sz="2000">
              <a:solidFill>
                <a:schemeClr val="dk1"/>
              </a:solidFill>
              <a:latin typeface="Calibri"/>
              <a:ea typeface="Calibri"/>
              <a:cs typeface="Calibri"/>
              <a:sym typeface="Calibri"/>
            </a:endParaRPr>
          </a:p>
          <a:p>
            <a:pPr indent="0" lvl="0" marL="0" marR="0" rtl="0" algn="l">
              <a:lnSpc>
                <a:spcPct val="107000"/>
              </a:lnSpc>
              <a:spcBef>
                <a:spcPts val="800"/>
              </a:spcBef>
              <a:spcAft>
                <a:spcPts val="0"/>
              </a:spcAft>
              <a:buNone/>
            </a:pPr>
            <a:r>
              <a:rPr lang="es-ES" sz="2000">
                <a:solidFill>
                  <a:schemeClr val="dk1"/>
                </a:solidFill>
                <a:latin typeface="Calibri"/>
                <a:ea typeface="Calibri"/>
                <a:cs typeface="Calibri"/>
                <a:sym typeface="Calibri"/>
              </a:rPr>
              <a:t>- En el home irían los planos de la construcción </a:t>
            </a:r>
            <a:endParaRPr/>
          </a:p>
        </p:txBody>
      </p:sp>
      <p:pic>
        <p:nvPicPr>
          <p:cNvPr descr="Diagrama, Dibujo de ingeniería&#10;&#10;Descripción generada automáticamente" id="575" name="Google Shape;575;p37"/>
          <p:cNvPicPr preferRelativeResize="0"/>
          <p:nvPr/>
        </p:nvPicPr>
        <p:blipFill rotWithShape="1">
          <a:blip r:embed="rId3">
            <a:alphaModFix/>
          </a:blip>
          <a:srcRect b="0" l="0" r="0" t="0"/>
          <a:stretch/>
        </p:blipFill>
        <p:spPr>
          <a:xfrm>
            <a:off x="3626659" y="3730171"/>
            <a:ext cx="4938681" cy="2553403"/>
          </a:xfrm>
          <a:prstGeom prst="rect">
            <a:avLst/>
          </a:prstGeom>
          <a:noFill/>
          <a:ln>
            <a:noFill/>
          </a:ln>
          <a:effectLst>
            <a:outerShdw blurRad="292100" rotWithShape="0" algn="tl" dir="2700000" dist="139700">
              <a:srgbClr val="333333">
                <a:alpha val="6470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xEl>
                                              <p:pRg end="0" st="0"/>
                                            </p:txEl>
                                          </p:spTgt>
                                        </p:tgtEl>
                                        <p:attrNameLst>
                                          <p:attrName>style.visibility</p:attrName>
                                        </p:attrNameLst>
                                      </p:cBhvr>
                                      <p:to>
                                        <p:strVal val="visible"/>
                                      </p:to>
                                    </p:set>
                                    <p:animEffect filter="fade" transition="in">
                                      <p:cBhvr>
                                        <p:cTn dur="500"/>
                                        <p:tgtEl>
                                          <p:spTgt spid="5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xEl>
                                              <p:pRg end="1" st="1"/>
                                            </p:txEl>
                                          </p:spTgt>
                                        </p:tgtEl>
                                        <p:attrNameLst>
                                          <p:attrName>style.visibility</p:attrName>
                                        </p:attrNameLst>
                                      </p:cBhvr>
                                      <p:to>
                                        <p:strVal val="visible"/>
                                      </p:to>
                                    </p:set>
                                    <p:animEffect filter="fade" transition="in">
                                      <p:cBhvr>
                                        <p:cTn dur="500"/>
                                        <p:tgtEl>
                                          <p:spTgt spid="5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xEl>
                                              <p:pRg end="2" st="2"/>
                                            </p:txEl>
                                          </p:spTgt>
                                        </p:tgtEl>
                                        <p:attrNameLst>
                                          <p:attrName>style.visibility</p:attrName>
                                        </p:attrNameLst>
                                      </p:cBhvr>
                                      <p:to>
                                        <p:strVal val="visible"/>
                                      </p:to>
                                    </p:set>
                                    <p:animEffect filter="fade" transition="in">
                                      <p:cBhvr>
                                        <p:cTn dur="500"/>
                                        <p:tgtEl>
                                          <p:spTgt spid="57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descr="Diagrama&#10;&#10;Descripción generada automáticamente con confianza baja" id="580" name="Google Shape;580;p38"/>
          <p:cNvPicPr preferRelativeResize="0"/>
          <p:nvPr/>
        </p:nvPicPr>
        <p:blipFill rotWithShape="1">
          <a:blip r:embed="rId3">
            <a:alphaModFix/>
          </a:blip>
          <a:srcRect b="0" l="0" r="0" t="0"/>
          <a:stretch/>
        </p:blipFill>
        <p:spPr>
          <a:xfrm>
            <a:off x="2542997" y="1777774"/>
            <a:ext cx="6397803" cy="4835549"/>
          </a:xfrm>
          <a:prstGeom prst="rect">
            <a:avLst/>
          </a:prstGeom>
          <a:noFill/>
          <a:ln>
            <a:noFill/>
          </a:ln>
        </p:spPr>
      </p:pic>
      <p:sp>
        <p:nvSpPr>
          <p:cNvPr id="581" name="Google Shape;581;p38"/>
          <p:cNvSpPr txBox="1"/>
          <p:nvPr/>
        </p:nvSpPr>
        <p:spPr>
          <a:xfrm>
            <a:off x="590228" y="210142"/>
            <a:ext cx="10515600" cy="1325563"/>
          </a:xfrm>
          <a:prstGeom prst="rect">
            <a:avLst/>
          </a:prstGeom>
          <a:noFill/>
          <a:ln>
            <a:noFill/>
          </a:ln>
        </p:spPr>
        <p:txBody>
          <a:bodyPr anchorCtr="0" anchor="ctr" bIns="45700" lIns="91425" spcFirstLastPara="1" rIns="91425" wrap="square" tIns="45700">
            <a:noAutofit/>
          </a:bodyPr>
          <a:lstStyle/>
          <a:p>
            <a:pPr indent="0" lvl="0" marL="449580" marR="0" rtl="0" algn="just">
              <a:lnSpc>
                <a:spcPct val="107000"/>
              </a:lnSpc>
              <a:spcBef>
                <a:spcPts val="0"/>
              </a:spcBef>
              <a:spcAft>
                <a:spcPts val="0"/>
              </a:spcAft>
              <a:buClr>
                <a:schemeClr val="lt1"/>
              </a:buClr>
              <a:buSzPts val="3600"/>
              <a:buFont typeface="Calibri"/>
              <a:buNone/>
            </a:pPr>
            <a:r>
              <a:rPr b="1" lang="es-ES" sz="3600">
                <a:solidFill>
                  <a:schemeClr val="lt1"/>
                </a:solidFill>
                <a:latin typeface="Calibri"/>
                <a:ea typeface="Calibri"/>
                <a:cs typeface="Calibri"/>
                <a:sym typeface="Calibri"/>
              </a:rPr>
              <a:t>Scaffold</a:t>
            </a:r>
            <a:endParaRPr sz="3600">
              <a:solidFill>
                <a:schemeClr val="lt1"/>
              </a:solidFill>
              <a:latin typeface="Calibri"/>
              <a:ea typeface="Calibri"/>
              <a:cs typeface="Calibri"/>
              <a:sym typeface="Calibri"/>
            </a:endParaRPr>
          </a:p>
        </p:txBody>
      </p:sp>
      <p:sp>
        <p:nvSpPr>
          <p:cNvPr id="582" name="Google Shape;582;p38"/>
          <p:cNvSpPr/>
          <p:nvPr/>
        </p:nvSpPr>
        <p:spPr>
          <a:xfrm>
            <a:off x="4442869" y="3191788"/>
            <a:ext cx="2598057" cy="474424"/>
          </a:xfrm>
          <a:prstGeom prst="ellipse">
            <a:avLst/>
          </a:prstGeom>
          <a:noFill/>
          <a:ln cap="flat" cmpd="sng" w="5715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500"/>
                                        <p:tgtEl>
                                          <p:spTgt spid="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39"/>
          <p:cNvPicPr preferRelativeResize="0"/>
          <p:nvPr/>
        </p:nvPicPr>
        <p:blipFill rotWithShape="1">
          <a:blip r:embed="rId3">
            <a:alphaModFix/>
          </a:blip>
          <a:srcRect b="0" l="0" r="0" t="0"/>
          <a:stretch/>
        </p:blipFill>
        <p:spPr>
          <a:xfrm>
            <a:off x="1429714" y="1521459"/>
            <a:ext cx="8926171" cy="522042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cxnSp>
        <p:nvCxnSpPr>
          <p:cNvPr id="588" name="Google Shape;588;p39"/>
          <p:cNvCxnSpPr/>
          <p:nvPr/>
        </p:nvCxnSpPr>
        <p:spPr>
          <a:xfrm rot="10800000">
            <a:off x="4209142" y="5606143"/>
            <a:ext cx="1349829" cy="736600"/>
          </a:xfrm>
          <a:prstGeom prst="straightConnector1">
            <a:avLst/>
          </a:prstGeom>
          <a:noFill/>
          <a:ln cap="flat" cmpd="sng" w="38100">
            <a:solidFill>
              <a:srgbClr val="FF0000"/>
            </a:solidFill>
            <a:prstDash val="solid"/>
            <a:miter lim="800000"/>
            <a:headEnd len="med" w="med" type="oval"/>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500"/>
                                        <p:tgtEl>
                                          <p:spTgt spid="5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grpSp>
        <p:nvGrpSpPr>
          <p:cNvPr id="116" name="Google Shape;116;p4"/>
          <p:cNvGrpSpPr/>
          <p:nvPr/>
        </p:nvGrpSpPr>
        <p:grpSpPr>
          <a:xfrm>
            <a:off x="1872343" y="319190"/>
            <a:ext cx="8520790" cy="5820354"/>
            <a:chOff x="1094014" y="241301"/>
            <a:chExt cx="9473291" cy="6370206"/>
          </a:xfrm>
        </p:grpSpPr>
        <p:pic>
          <p:nvPicPr>
            <p:cNvPr id="117" name="Google Shape;117;p4"/>
            <p:cNvPicPr preferRelativeResize="0"/>
            <p:nvPr/>
          </p:nvPicPr>
          <p:blipFill rotWithShape="1">
            <a:blip r:embed="rId3">
              <a:alphaModFix/>
            </a:blip>
            <a:srcRect b="0" l="0" r="0" t="-82"/>
            <a:stretch/>
          </p:blipFill>
          <p:spPr>
            <a:xfrm>
              <a:off x="1094014" y="241301"/>
              <a:ext cx="9473291" cy="6370206"/>
            </a:xfrm>
            <a:prstGeom prst="rect">
              <a:avLst/>
            </a:prstGeom>
            <a:noFill/>
            <a:ln>
              <a:noFill/>
            </a:ln>
            <a:effectLst>
              <a:outerShdw blurRad="292100" rotWithShape="0" algn="tl" dir="2700000" dist="139700">
                <a:srgbClr val="333333">
                  <a:alpha val="64705"/>
                </a:srgbClr>
              </a:outerShdw>
            </a:effectLst>
          </p:spPr>
        </p:pic>
        <p:pic>
          <p:nvPicPr>
            <p:cNvPr id="118" name="Google Shape;118;p4"/>
            <p:cNvPicPr preferRelativeResize="0"/>
            <p:nvPr/>
          </p:nvPicPr>
          <p:blipFill rotWithShape="1">
            <a:blip r:embed="rId4">
              <a:alphaModFix/>
            </a:blip>
            <a:srcRect b="0" l="0" r="0" t="0"/>
            <a:stretch/>
          </p:blipFill>
          <p:spPr>
            <a:xfrm>
              <a:off x="7867609" y="366693"/>
              <a:ext cx="2699696" cy="276264"/>
            </a:xfrm>
            <a:prstGeom prst="rect">
              <a:avLst/>
            </a:prstGeom>
            <a:noFill/>
            <a:ln>
              <a:noFill/>
            </a:ln>
          </p:spPr>
        </p:pic>
      </p:grpSp>
      <p:sp>
        <p:nvSpPr>
          <p:cNvPr id="119" name="Google Shape;119;p4"/>
          <p:cNvSpPr txBox="1"/>
          <p:nvPr/>
        </p:nvSpPr>
        <p:spPr>
          <a:xfrm>
            <a:off x="94793" y="6389505"/>
            <a:ext cx="119230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1800" u="sng" cap="none" strike="noStrike">
                <a:solidFill>
                  <a:schemeClr val="dk1"/>
                </a:solidFill>
                <a:latin typeface="Calibri"/>
                <a:ea typeface="Calibri"/>
                <a:cs typeface="Calibri"/>
                <a:sym typeface="Calibri"/>
                <a:hlinkClick r:id="rId5">
                  <a:extLst>
                    <a:ext uri="{A12FA001-AC4F-418D-AE19-62706E023703}">
                      <ahyp:hlinkClr val="tx"/>
                    </a:ext>
                  </a:extLst>
                </a:hlinkClick>
              </a:rPr>
              <a:t>https://esflutter.dev/</a:t>
            </a:r>
            <a:r>
              <a:rPr b="0" i="0" lang="es-ES" sz="1800" u="none" cap="none" strike="noStrike">
                <a:solidFill>
                  <a:schemeClr val="dk1"/>
                </a:solidFill>
                <a:latin typeface="Calibri"/>
                <a:ea typeface="Calibri"/>
                <a:cs typeface="Calibri"/>
                <a:sym typeface="Calibri"/>
              </a:rPr>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40"/>
          <p:cNvPicPr preferRelativeResize="0"/>
          <p:nvPr/>
        </p:nvPicPr>
        <p:blipFill rotWithShape="1">
          <a:blip r:embed="rId3">
            <a:alphaModFix/>
          </a:blip>
          <a:srcRect b="0" l="0" r="0" t="0"/>
          <a:stretch/>
        </p:blipFill>
        <p:spPr>
          <a:xfrm>
            <a:off x="3744686" y="1690688"/>
            <a:ext cx="5356731" cy="4998209"/>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descr="Imagen que contiene Interfaz de usuario gráfica&#10;&#10;Descripción generada automáticamente" id="598" name="Google Shape;598;p41"/>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5"/>
          <p:cNvSpPr txBox="1"/>
          <p:nvPr/>
        </p:nvSpPr>
        <p:spPr>
          <a:xfrm>
            <a:off x="456236" y="457723"/>
            <a:ext cx="10515600" cy="67659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b="1" i="0" lang="es-ES" sz="4400" u="none" cap="none" strike="noStrike">
                <a:solidFill>
                  <a:schemeClr val="lt1"/>
                </a:solidFill>
                <a:latin typeface="Work Sans Medium"/>
                <a:ea typeface="Work Sans Medium"/>
                <a:cs typeface="Work Sans Medium"/>
                <a:sym typeface="Work Sans Medium"/>
              </a:rPr>
              <a:t>Flutter</a:t>
            </a:r>
            <a:endParaRPr/>
          </a:p>
        </p:txBody>
      </p:sp>
      <p:pic>
        <p:nvPicPr>
          <p:cNvPr descr="Interfaz de usuario gráfica, Aplicación&#10;&#10;Descripción generada automáticamente" id="125" name="Google Shape;125;p5"/>
          <p:cNvPicPr preferRelativeResize="0"/>
          <p:nvPr/>
        </p:nvPicPr>
        <p:blipFill rotWithShape="1">
          <a:blip r:embed="rId4">
            <a:alphaModFix/>
          </a:blip>
          <a:srcRect b="8744" l="5351" r="5198" t="0"/>
          <a:stretch/>
        </p:blipFill>
        <p:spPr>
          <a:xfrm>
            <a:off x="4600568" y="2572848"/>
            <a:ext cx="3188493" cy="1829731"/>
          </a:xfrm>
          <a:prstGeom prst="rect">
            <a:avLst/>
          </a:prstGeom>
          <a:noFill/>
          <a:ln>
            <a:noFill/>
          </a:ln>
          <a:effectLst>
            <a:outerShdw blurRad="292100" rotWithShape="0" algn="tl" dir="2700000" dist="139700">
              <a:srgbClr val="333333">
                <a:alpha val="64705"/>
              </a:srgbClr>
            </a:outerShdw>
          </a:effectLst>
        </p:spPr>
      </p:pic>
      <p:sp>
        <p:nvSpPr>
          <p:cNvPr id="126" name="Google Shape;126;p5"/>
          <p:cNvSpPr txBox="1"/>
          <p:nvPr/>
        </p:nvSpPr>
        <p:spPr>
          <a:xfrm>
            <a:off x="135758" y="1676547"/>
            <a:ext cx="2799523" cy="92333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ES" sz="1800" u="none" cap="none" strike="noStrike">
                <a:solidFill>
                  <a:srgbClr val="3F3F3F"/>
                </a:solidFill>
                <a:latin typeface="Calibri"/>
                <a:ea typeface="Calibri"/>
                <a:cs typeface="Calibri"/>
                <a:sym typeface="Calibri"/>
              </a:rPr>
              <a:t>Es un marco de desarrollo multiplataforma y de código abierto </a:t>
            </a:r>
            <a:endParaRPr b="0" i="0" sz="1800" u="none" cap="none" strike="noStrike">
              <a:solidFill>
                <a:srgbClr val="3F3F3F"/>
              </a:solidFill>
              <a:latin typeface="Calibri"/>
              <a:ea typeface="Calibri"/>
              <a:cs typeface="Calibri"/>
              <a:sym typeface="Calibri"/>
            </a:endParaRPr>
          </a:p>
        </p:txBody>
      </p:sp>
      <p:cxnSp>
        <p:nvCxnSpPr>
          <p:cNvPr id="127" name="Google Shape;127;p5"/>
          <p:cNvCxnSpPr/>
          <p:nvPr/>
        </p:nvCxnSpPr>
        <p:spPr>
          <a:xfrm rot="10800000">
            <a:off x="3095653" y="4030072"/>
            <a:ext cx="1647000" cy="277800"/>
          </a:xfrm>
          <a:prstGeom prst="bentConnector3">
            <a:avLst>
              <a:gd fmla="val 49999" name="adj1"/>
            </a:avLst>
          </a:prstGeom>
          <a:noFill/>
          <a:ln cap="flat" cmpd="sng" w="25400">
            <a:solidFill>
              <a:schemeClr val="accent1"/>
            </a:solidFill>
            <a:prstDash val="dot"/>
            <a:miter lim="800000"/>
            <a:headEnd len="sm" w="sm" type="none"/>
            <a:tailEnd len="med" w="med" type="stealth"/>
          </a:ln>
        </p:spPr>
      </p:cxnSp>
      <p:cxnSp>
        <p:nvCxnSpPr>
          <p:cNvPr id="128" name="Google Shape;128;p5"/>
          <p:cNvCxnSpPr/>
          <p:nvPr/>
        </p:nvCxnSpPr>
        <p:spPr>
          <a:xfrm rot="10800000">
            <a:off x="3095769" y="2285978"/>
            <a:ext cx="1504800" cy="448200"/>
          </a:xfrm>
          <a:prstGeom prst="bentConnector3">
            <a:avLst>
              <a:gd fmla="val 50003" name="adj1"/>
            </a:avLst>
          </a:prstGeom>
          <a:noFill/>
          <a:ln cap="flat" cmpd="sng" w="25400">
            <a:solidFill>
              <a:schemeClr val="accent3"/>
            </a:solidFill>
            <a:prstDash val="dot"/>
            <a:miter lim="800000"/>
            <a:headEnd len="sm" w="sm" type="none"/>
            <a:tailEnd len="med" w="med" type="stealth"/>
          </a:ln>
        </p:spPr>
      </p:cxnSp>
      <p:cxnSp>
        <p:nvCxnSpPr>
          <p:cNvPr id="129" name="Google Shape;129;p5"/>
          <p:cNvCxnSpPr/>
          <p:nvPr/>
        </p:nvCxnSpPr>
        <p:spPr>
          <a:xfrm flipH="1" rot="10800000">
            <a:off x="7931142" y="1767066"/>
            <a:ext cx="1296900" cy="828600"/>
          </a:xfrm>
          <a:prstGeom prst="bentConnector3">
            <a:avLst>
              <a:gd fmla="val 50003" name="adj1"/>
            </a:avLst>
          </a:prstGeom>
          <a:noFill/>
          <a:ln cap="flat" cmpd="sng" w="25400">
            <a:solidFill>
              <a:schemeClr val="accent2"/>
            </a:solidFill>
            <a:prstDash val="dot"/>
            <a:miter lim="800000"/>
            <a:headEnd len="sm" w="sm" type="none"/>
            <a:tailEnd len="med" w="med" type="stealth"/>
          </a:ln>
        </p:spPr>
      </p:cxnSp>
      <p:cxnSp>
        <p:nvCxnSpPr>
          <p:cNvPr id="130" name="Google Shape;130;p5"/>
          <p:cNvCxnSpPr/>
          <p:nvPr/>
        </p:nvCxnSpPr>
        <p:spPr>
          <a:xfrm rot="5400000">
            <a:off x="4237202" y="4623829"/>
            <a:ext cx="1208100" cy="765600"/>
          </a:xfrm>
          <a:prstGeom prst="bentConnector3">
            <a:avLst>
              <a:gd fmla="val 49999" name="adj1"/>
            </a:avLst>
          </a:prstGeom>
          <a:noFill/>
          <a:ln cap="flat" cmpd="sng" w="25400">
            <a:solidFill>
              <a:schemeClr val="accent6"/>
            </a:solidFill>
            <a:prstDash val="dot"/>
            <a:miter lim="800000"/>
            <a:headEnd len="sm" w="sm" type="none"/>
            <a:tailEnd len="med" w="med" type="stealth"/>
          </a:ln>
        </p:spPr>
      </p:cxnSp>
      <p:cxnSp>
        <p:nvCxnSpPr>
          <p:cNvPr id="131" name="Google Shape;131;p5"/>
          <p:cNvCxnSpPr/>
          <p:nvPr/>
        </p:nvCxnSpPr>
        <p:spPr>
          <a:xfrm flipH="1" rot="10800000">
            <a:off x="7931143" y="3487816"/>
            <a:ext cx="1074600" cy="542400"/>
          </a:xfrm>
          <a:prstGeom prst="bentConnector3">
            <a:avLst>
              <a:gd fmla="val 49997" name="adj1"/>
            </a:avLst>
          </a:prstGeom>
          <a:noFill/>
          <a:ln cap="flat" cmpd="sng" w="25400">
            <a:solidFill>
              <a:schemeClr val="accent4"/>
            </a:solidFill>
            <a:prstDash val="dot"/>
            <a:miter lim="800000"/>
            <a:headEnd len="sm" w="sm" type="none"/>
            <a:tailEnd len="med" w="med" type="stealth"/>
          </a:ln>
        </p:spPr>
      </p:cxnSp>
      <p:sp>
        <p:nvSpPr>
          <p:cNvPr id="132" name="Google Shape;132;p5"/>
          <p:cNvSpPr txBox="1"/>
          <p:nvPr/>
        </p:nvSpPr>
        <p:spPr>
          <a:xfrm>
            <a:off x="188161" y="3313694"/>
            <a:ext cx="2799523" cy="120032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t/>
            </a:r>
            <a:endParaRPr b="0" i="0" sz="1800" u="none" cap="none" strike="noStrike">
              <a:solidFill>
                <a:srgbClr val="3F3F3F"/>
              </a:solidFill>
              <a:latin typeface="Calibri"/>
              <a:ea typeface="Calibri"/>
              <a:cs typeface="Calibri"/>
              <a:sym typeface="Calibri"/>
            </a:endParaRPr>
          </a:p>
          <a:p>
            <a:pPr indent="0" lvl="0" marL="0" marR="0" rtl="0" algn="r">
              <a:spcBef>
                <a:spcPts val="0"/>
              </a:spcBef>
              <a:spcAft>
                <a:spcPts val="0"/>
              </a:spcAft>
              <a:buNone/>
            </a:pPr>
            <a:r>
              <a:rPr b="0" i="0" lang="es-ES" sz="1800" u="none" cap="none" strike="noStrike">
                <a:solidFill>
                  <a:srgbClr val="3F3F3F"/>
                </a:solidFill>
                <a:latin typeface="Calibri"/>
                <a:ea typeface="Calibri"/>
                <a:cs typeface="Calibri"/>
                <a:sym typeface="Calibri"/>
              </a:rPr>
              <a:t>Establecido para desarrollar aplicaciones nativas (cross platform) en iOS y Android.</a:t>
            </a:r>
            <a:endParaRPr/>
          </a:p>
        </p:txBody>
      </p:sp>
      <p:sp>
        <p:nvSpPr>
          <p:cNvPr id="133" name="Google Shape;133;p5"/>
          <p:cNvSpPr txBox="1"/>
          <p:nvPr/>
        </p:nvSpPr>
        <p:spPr>
          <a:xfrm>
            <a:off x="225115" y="5388759"/>
            <a:ext cx="5074915" cy="120032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ES" sz="1800" u="none" cap="none" strike="noStrike">
                <a:solidFill>
                  <a:srgbClr val="3F3F3F"/>
                </a:solidFill>
                <a:latin typeface="Calibri"/>
                <a:ea typeface="Calibri"/>
                <a:cs typeface="Calibri"/>
                <a:sym typeface="Calibri"/>
              </a:rPr>
              <a:t>	 </a:t>
            </a:r>
            <a:endParaRPr/>
          </a:p>
          <a:p>
            <a:pPr indent="0" lvl="0" marL="0" marR="0" rtl="0" algn="just">
              <a:spcBef>
                <a:spcPts val="0"/>
              </a:spcBef>
              <a:spcAft>
                <a:spcPts val="0"/>
              </a:spcAft>
              <a:buNone/>
            </a:pPr>
            <a:r>
              <a:rPr b="0" i="0" lang="es-ES" sz="1800" u="none" cap="none" strike="noStrike">
                <a:solidFill>
                  <a:srgbClr val="3F3F3F"/>
                </a:solidFill>
                <a:latin typeface="Calibri"/>
                <a:ea typeface="Calibri"/>
                <a:cs typeface="Calibri"/>
                <a:sym typeface="Calibri"/>
              </a:rPr>
              <a:t>Su principal objetivo es el desarrollo de aplicaciones móviles multiplataforma compiladas de forma nativa a partir de una única base de código.</a:t>
            </a:r>
            <a:endParaRPr/>
          </a:p>
        </p:txBody>
      </p:sp>
      <p:sp>
        <p:nvSpPr>
          <p:cNvPr id="134" name="Google Shape;134;p5"/>
          <p:cNvSpPr txBox="1"/>
          <p:nvPr/>
        </p:nvSpPr>
        <p:spPr>
          <a:xfrm>
            <a:off x="9005668" y="3019959"/>
            <a:ext cx="3021973" cy="20313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ES" sz="1800" u="none" cap="none" strike="noStrike">
                <a:solidFill>
                  <a:srgbClr val="3F3F3F"/>
                </a:solidFill>
                <a:latin typeface="Calibri"/>
                <a:ea typeface="Calibri"/>
                <a:cs typeface="Calibri"/>
                <a:sym typeface="Calibri"/>
              </a:rPr>
              <a:t>Utiliza Dart, un lenguaje de programación optimizado para aplicaciones rápidas en cualquier plataforma, originado por Google y que estaría orientado a aplicaciones móviles y web. </a:t>
            </a:r>
            <a:endParaRPr b="0" i="0" sz="1800" u="none" cap="none" strike="noStrike">
              <a:solidFill>
                <a:srgbClr val="3F3F3F"/>
              </a:solidFill>
              <a:latin typeface="Calibri"/>
              <a:ea typeface="Calibri"/>
              <a:cs typeface="Calibri"/>
              <a:sym typeface="Calibri"/>
            </a:endParaRPr>
          </a:p>
        </p:txBody>
      </p:sp>
      <p:sp>
        <p:nvSpPr>
          <p:cNvPr id="135" name="Google Shape;135;p5"/>
          <p:cNvSpPr txBox="1"/>
          <p:nvPr/>
        </p:nvSpPr>
        <p:spPr>
          <a:xfrm>
            <a:off x="9228118" y="1553142"/>
            <a:ext cx="27995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1800" u="none" cap="none" strike="noStrike">
                <a:solidFill>
                  <a:srgbClr val="3F3F3F"/>
                </a:solidFill>
                <a:latin typeface="Calibri"/>
                <a:ea typeface="Calibri"/>
                <a:cs typeface="Calibri"/>
                <a:sym typeface="Calibri"/>
              </a:rPr>
              <a:t>Creado por Google.</a:t>
            </a:r>
            <a:endParaRPr sz="1800">
              <a:solidFill>
                <a:srgbClr val="3F3F3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p:nvPr/>
        </p:nvSpPr>
        <p:spPr>
          <a:xfrm>
            <a:off x="5648870" y="1623260"/>
            <a:ext cx="2092156" cy="2193164"/>
          </a:xfrm>
          <a:custGeom>
            <a:rect b="b" l="l" r="r" t="t"/>
            <a:pathLst>
              <a:path extrusionOk="0" h="2193164" w="2092156">
                <a:moveTo>
                  <a:pt x="0" y="2193164"/>
                </a:moveTo>
                <a:lnTo>
                  <a:pt x="389182" y="1765570"/>
                </a:lnTo>
                <a:lnTo>
                  <a:pt x="770206" y="2184201"/>
                </a:lnTo>
                <a:lnTo>
                  <a:pt x="770206" y="1225208"/>
                </a:lnTo>
                <a:cubicBezTo>
                  <a:pt x="770206" y="1124024"/>
                  <a:pt x="852232" y="1041998"/>
                  <a:pt x="953416" y="1041998"/>
                </a:cubicBezTo>
                <a:lnTo>
                  <a:pt x="1370425" y="1041998"/>
                </a:lnTo>
                <a:lnTo>
                  <a:pt x="1370425" y="1313790"/>
                </a:lnTo>
                <a:lnTo>
                  <a:pt x="2092156" y="656895"/>
                </a:lnTo>
                <a:lnTo>
                  <a:pt x="1370425" y="0"/>
                </a:lnTo>
                <a:lnTo>
                  <a:pt x="1370425" y="271792"/>
                </a:lnTo>
                <a:lnTo>
                  <a:pt x="953416" y="271792"/>
                </a:lnTo>
                <a:cubicBezTo>
                  <a:pt x="426859" y="271792"/>
                  <a:pt x="0" y="698651"/>
                  <a:pt x="0" y="1225208"/>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6"/>
          <p:cNvSpPr/>
          <p:nvPr/>
        </p:nvSpPr>
        <p:spPr>
          <a:xfrm flipH="1" rot="5400000">
            <a:off x="4544108" y="3434922"/>
            <a:ext cx="2092156" cy="2228571"/>
          </a:xfrm>
          <a:custGeom>
            <a:rect b="b" l="l" r="r" t="t"/>
            <a:pathLst>
              <a:path extrusionOk="0" h="2228571" w="2092156">
                <a:moveTo>
                  <a:pt x="0" y="2228571"/>
                </a:moveTo>
                <a:lnTo>
                  <a:pt x="0" y="1225208"/>
                </a:lnTo>
                <a:cubicBezTo>
                  <a:pt x="0" y="698651"/>
                  <a:pt x="426859" y="271792"/>
                  <a:pt x="953416" y="271792"/>
                </a:cubicBezTo>
                <a:lnTo>
                  <a:pt x="1370425" y="271792"/>
                </a:lnTo>
                <a:lnTo>
                  <a:pt x="1370425" y="0"/>
                </a:lnTo>
                <a:lnTo>
                  <a:pt x="2092156" y="656895"/>
                </a:lnTo>
                <a:lnTo>
                  <a:pt x="1370425" y="1313790"/>
                </a:lnTo>
                <a:lnTo>
                  <a:pt x="1370425" y="1041998"/>
                </a:lnTo>
                <a:lnTo>
                  <a:pt x="953416" y="1041998"/>
                </a:lnTo>
                <a:cubicBezTo>
                  <a:pt x="852232" y="1041998"/>
                  <a:pt x="770206" y="1124024"/>
                  <a:pt x="770206" y="1225208"/>
                </a:cubicBezTo>
                <a:lnTo>
                  <a:pt x="770206" y="2228571"/>
                </a:lnTo>
                <a:lnTo>
                  <a:pt x="765700" y="2228571"/>
                </a:lnTo>
                <a:lnTo>
                  <a:pt x="383201" y="1813093"/>
                </a:lnTo>
                <a:lnTo>
                  <a:pt x="701" y="2228571"/>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6"/>
          <p:cNvSpPr/>
          <p:nvPr/>
        </p:nvSpPr>
        <p:spPr>
          <a:xfrm flipH="1" rot="10800000">
            <a:off x="0" y="4549207"/>
            <a:ext cx="4767554" cy="1325755"/>
          </a:xfrm>
          <a:prstGeom prst="rightArrow">
            <a:avLst>
              <a:gd fmla="val 57185" name="adj1"/>
              <a:gd fmla="val 54311" name="adj2"/>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 name="Google Shape;143;p6"/>
          <p:cNvSpPr/>
          <p:nvPr/>
        </p:nvSpPr>
        <p:spPr>
          <a:xfrm flipH="1" rot="10800000">
            <a:off x="7424447" y="1623260"/>
            <a:ext cx="3871660" cy="1325755"/>
          </a:xfrm>
          <a:custGeom>
            <a:rect b="b" l="l" r="r" t="t"/>
            <a:pathLst>
              <a:path extrusionOk="0" h="1325755" w="3871660">
                <a:moveTo>
                  <a:pt x="3151629" y="0"/>
                </a:moveTo>
                <a:lnTo>
                  <a:pt x="3871660" y="662878"/>
                </a:lnTo>
                <a:lnTo>
                  <a:pt x="3151629" y="1325755"/>
                </a:lnTo>
                <a:lnTo>
                  <a:pt x="3151629" y="1041944"/>
                </a:lnTo>
                <a:lnTo>
                  <a:pt x="11447" y="1041944"/>
                </a:lnTo>
                <a:lnTo>
                  <a:pt x="421354" y="668860"/>
                </a:lnTo>
                <a:lnTo>
                  <a:pt x="0" y="285358"/>
                </a:lnTo>
                <a:lnTo>
                  <a:pt x="0" y="283811"/>
                </a:lnTo>
                <a:lnTo>
                  <a:pt x="3151629" y="283811"/>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4" name="Google Shape;144;p6"/>
          <p:cNvCxnSpPr>
            <a:stCxn id="142" idx="1"/>
            <a:endCxn id="142" idx="3"/>
          </p:cNvCxnSpPr>
          <p:nvPr/>
        </p:nvCxnSpPr>
        <p:spPr>
          <a:xfrm>
            <a:off x="0" y="5212085"/>
            <a:ext cx="4767600" cy="0"/>
          </a:xfrm>
          <a:prstGeom prst="straightConnector1">
            <a:avLst/>
          </a:prstGeom>
          <a:noFill/>
          <a:ln cap="flat" cmpd="sng" w="57150">
            <a:solidFill>
              <a:schemeClr val="lt1"/>
            </a:solidFill>
            <a:prstDash val="lgDash"/>
            <a:miter lim="800000"/>
            <a:headEnd len="sm" w="sm" type="none"/>
            <a:tailEnd len="sm" w="sm" type="none"/>
          </a:ln>
        </p:spPr>
      </p:cxnSp>
      <p:sp>
        <p:nvSpPr>
          <p:cNvPr id="145" name="Google Shape;145;p6"/>
          <p:cNvSpPr/>
          <p:nvPr/>
        </p:nvSpPr>
        <p:spPr>
          <a:xfrm>
            <a:off x="5033554" y="3510739"/>
            <a:ext cx="1016051" cy="1701343"/>
          </a:xfrm>
          <a:custGeom>
            <a:rect b="b" l="l" r="r" t="t"/>
            <a:pathLst>
              <a:path extrusionOk="0" h="1372588" w="1995387">
                <a:moveTo>
                  <a:pt x="0" y="1372588"/>
                </a:moveTo>
                <a:cubicBezTo>
                  <a:pt x="1224957" y="1360977"/>
                  <a:pt x="1608744" y="1378561"/>
                  <a:pt x="1863621" y="1144777"/>
                </a:cubicBezTo>
                <a:cubicBezTo>
                  <a:pt x="2055016" y="936993"/>
                  <a:pt x="1979743" y="851801"/>
                  <a:pt x="1985549" y="0"/>
                </a:cubicBezTo>
              </a:path>
            </a:pathLst>
          </a:custGeom>
          <a:noFill/>
          <a:ln cap="flat" cmpd="sng" w="57150">
            <a:solidFill>
              <a:schemeClr val="lt1"/>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6"/>
          <p:cNvSpPr/>
          <p:nvPr/>
        </p:nvSpPr>
        <p:spPr>
          <a:xfrm flipH="1" rot="5400000">
            <a:off x="6354344" y="1982223"/>
            <a:ext cx="1072019" cy="1701344"/>
          </a:xfrm>
          <a:custGeom>
            <a:rect b="b" l="l" r="r" t="t"/>
            <a:pathLst>
              <a:path extrusionOk="0" h="1372588" w="1995387">
                <a:moveTo>
                  <a:pt x="0" y="1372588"/>
                </a:moveTo>
                <a:cubicBezTo>
                  <a:pt x="1224957" y="1360977"/>
                  <a:pt x="1608744" y="1378561"/>
                  <a:pt x="1863621" y="1144777"/>
                </a:cubicBezTo>
                <a:cubicBezTo>
                  <a:pt x="2055016" y="936993"/>
                  <a:pt x="1979743" y="851801"/>
                  <a:pt x="1985549" y="0"/>
                </a:cubicBezTo>
              </a:path>
            </a:pathLst>
          </a:custGeom>
          <a:noFill/>
          <a:ln cap="flat" cmpd="sng" w="57150">
            <a:solidFill>
              <a:schemeClr val="lt1"/>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7" name="Google Shape;147;p6"/>
          <p:cNvCxnSpPr>
            <a:endCxn id="143" idx="1"/>
          </p:cNvCxnSpPr>
          <p:nvPr/>
        </p:nvCxnSpPr>
        <p:spPr>
          <a:xfrm>
            <a:off x="7815943" y="2281649"/>
            <a:ext cx="3480300" cy="4500"/>
          </a:xfrm>
          <a:prstGeom prst="straightConnector1">
            <a:avLst/>
          </a:prstGeom>
          <a:noFill/>
          <a:ln cap="flat" cmpd="sng" w="57150">
            <a:solidFill>
              <a:schemeClr val="lt1"/>
            </a:solidFill>
            <a:prstDash val="lgDash"/>
            <a:miter lim="800000"/>
            <a:headEnd len="sm" w="sm" type="none"/>
            <a:tailEnd len="sm" w="sm" type="none"/>
          </a:ln>
        </p:spPr>
      </p:cxnSp>
      <p:grpSp>
        <p:nvGrpSpPr>
          <p:cNvPr id="148" name="Google Shape;148;p6"/>
          <p:cNvGrpSpPr/>
          <p:nvPr/>
        </p:nvGrpSpPr>
        <p:grpSpPr>
          <a:xfrm>
            <a:off x="5779394" y="3996337"/>
            <a:ext cx="565997" cy="875435"/>
            <a:chOff x="3344523" y="3582359"/>
            <a:chExt cx="565997" cy="875435"/>
          </a:xfrm>
        </p:grpSpPr>
        <p:sp>
          <p:nvSpPr>
            <p:cNvPr id="149" name="Google Shape;149;p6"/>
            <p:cNvSpPr/>
            <p:nvPr/>
          </p:nvSpPr>
          <p:spPr>
            <a:xfrm>
              <a:off x="3344523" y="3582359"/>
              <a:ext cx="565997" cy="875435"/>
            </a:xfrm>
            <a:custGeom>
              <a:rect b="b" l="l" r="r" t="t"/>
              <a:pathLst>
                <a:path extrusionOk="0" h="875435" w="565997">
                  <a:moveTo>
                    <a:pt x="281874" y="7"/>
                  </a:moveTo>
                  <a:cubicBezTo>
                    <a:pt x="331965" y="-346"/>
                    <a:pt x="382015" y="14319"/>
                    <a:pt x="430959" y="44399"/>
                  </a:cubicBezTo>
                  <a:cubicBezTo>
                    <a:pt x="528896" y="104462"/>
                    <a:pt x="574539" y="196282"/>
                    <a:pt x="564682" y="311117"/>
                  </a:cubicBezTo>
                  <a:cubicBezTo>
                    <a:pt x="552203" y="456348"/>
                    <a:pt x="490926" y="584390"/>
                    <a:pt x="415858" y="706557"/>
                  </a:cubicBezTo>
                  <a:cubicBezTo>
                    <a:pt x="378567" y="767203"/>
                    <a:pt x="335304" y="823383"/>
                    <a:pt x="282814" y="875435"/>
                  </a:cubicBezTo>
                  <a:cubicBezTo>
                    <a:pt x="268733" y="860188"/>
                    <a:pt x="255089" y="846593"/>
                    <a:pt x="242756" y="831880"/>
                  </a:cubicBezTo>
                  <a:cubicBezTo>
                    <a:pt x="127678" y="694709"/>
                    <a:pt x="44987" y="540884"/>
                    <a:pt x="8182" y="364674"/>
                  </a:cubicBezTo>
                  <a:cubicBezTo>
                    <a:pt x="-20078" y="229348"/>
                    <a:pt x="25710" y="110920"/>
                    <a:pt x="132534" y="45710"/>
                  </a:cubicBezTo>
                  <a:cubicBezTo>
                    <a:pt x="181648" y="15727"/>
                    <a:pt x="231782" y="359"/>
                    <a:pt x="281874" y="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6"/>
            <p:cNvSpPr/>
            <p:nvPr/>
          </p:nvSpPr>
          <p:spPr>
            <a:xfrm>
              <a:off x="3390373" y="3640982"/>
              <a:ext cx="473210" cy="47321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51" name="Google Shape;151;p6"/>
          <p:cNvGrpSpPr/>
          <p:nvPr/>
        </p:nvGrpSpPr>
        <p:grpSpPr>
          <a:xfrm>
            <a:off x="8846519" y="1502555"/>
            <a:ext cx="565997" cy="875435"/>
            <a:chOff x="3344523" y="3582359"/>
            <a:chExt cx="565997" cy="875435"/>
          </a:xfrm>
        </p:grpSpPr>
        <p:sp>
          <p:nvSpPr>
            <p:cNvPr id="152" name="Google Shape;152;p6"/>
            <p:cNvSpPr/>
            <p:nvPr/>
          </p:nvSpPr>
          <p:spPr>
            <a:xfrm>
              <a:off x="3344523" y="3582359"/>
              <a:ext cx="565997" cy="875435"/>
            </a:xfrm>
            <a:custGeom>
              <a:rect b="b" l="l" r="r" t="t"/>
              <a:pathLst>
                <a:path extrusionOk="0" h="875435" w="565997">
                  <a:moveTo>
                    <a:pt x="281874" y="7"/>
                  </a:moveTo>
                  <a:cubicBezTo>
                    <a:pt x="331965" y="-346"/>
                    <a:pt x="382015" y="14319"/>
                    <a:pt x="430959" y="44399"/>
                  </a:cubicBezTo>
                  <a:cubicBezTo>
                    <a:pt x="528896" y="104462"/>
                    <a:pt x="574539" y="196282"/>
                    <a:pt x="564682" y="311117"/>
                  </a:cubicBezTo>
                  <a:cubicBezTo>
                    <a:pt x="552203" y="456348"/>
                    <a:pt x="490926" y="584390"/>
                    <a:pt x="415858" y="706557"/>
                  </a:cubicBezTo>
                  <a:cubicBezTo>
                    <a:pt x="378567" y="767203"/>
                    <a:pt x="335304" y="823383"/>
                    <a:pt x="282814" y="875435"/>
                  </a:cubicBezTo>
                  <a:cubicBezTo>
                    <a:pt x="268733" y="860188"/>
                    <a:pt x="255089" y="846593"/>
                    <a:pt x="242756" y="831880"/>
                  </a:cubicBezTo>
                  <a:cubicBezTo>
                    <a:pt x="127678" y="694709"/>
                    <a:pt x="44987" y="540884"/>
                    <a:pt x="8182" y="364674"/>
                  </a:cubicBezTo>
                  <a:cubicBezTo>
                    <a:pt x="-20078" y="229348"/>
                    <a:pt x="25710" y="110920"/>
                    <a:pt x="132534" y="45710"/>
                  </a:cubicBezTo>
                  <a:cubicBezTo>
                    <a:pt x="181648" y="15727"/>
                    <a:pt x="231782" y="359"/>
                    <a:pt x="281874" y="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Google Shape;153;p6"/>
            <p:cNvSpPr/>
            <p:nvPr/>
          </p:nvSpPr>
          <p:spPr>
            <a:xfrm>
              <a:off x="3390373" y="3640982"/>
              <a:ext cx="473210" cy="47321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4" name="Google Shape;154;p6"/>
          <p:cNvSpPr txBox="1"/>
          <p:nvPr/>
        </p:nvSpPr>
        <p:spPr>
          <a:xfrm>
            <a:off x="1532941" y="3845889"/>
            <a:ext cx="1181574" cy="46166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s-ES" sz="2400">
                <a:solidFill>
                  <a:schemeClr val="accent1"/>
                </a:solidFill>
                <a:latin typeface="Calibri"/>
                <a:ea typeface="Calibri"/>
                <a:cs typeface="Calibri"/>
                <a:sym typeface="Calibri"/>
              </a:rPr>
              <a:t>2017</a:t>
            </a:r>
            <a:endParaRPr b="1" sz="2400">
              <a:solidFill>
                <a:schemeClr val="accent1"/>
              </a:solidFill>
              <a:latin typeface="Calibri"/>
              <a:ea typeface="Calibri"/>
              <a:cs typeface="Calibri"/>
              <a:sym typeface="Calibri"/>
            </a:endParaRPr>
          </a:p>
        </p:txBody>
      </p:sp>
      <p:sp>
        <p:nvSpPr>
          <p:cNvPr id="155" name="Google Shape;155;p6"/>
          <p:cNvSpPr txBox="1"/>
          <p:nvPr/>
        </p:nvSpPr>
        <p:spPr>
          <a:xfrm>
            <a:off x="6204658" y="4482939"/>
            <a:ext cx="1181574" cy="46166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s-ES" sz="2400">
                <a:solidFill>
                  <a:schemeClr val="accent2"/>
                </a:solidFill>
                <a:latin typeface="Calibri"/>
                <a:ea typeface="Calibri"/>
                <a:cs typeface="Calibri"/>
                <a:sym typeface="Calibri"/>
              </a:rPr>
              <a:t>2020 </a:t>
            </a:r>
            <a:endParaRPr b="1" sz="2400">
              <a:solidFill>
                <a:schemeClr val="accent2"/>
              </a:solidFill>
              <a:latin typeface="Calibri"/>
              <a:ea typeface="Calibri"/>
              <a:cs typeface="Calibri"/>
              <a:sym typeface="Calibri"/>
            </a:endParaRPr>
          </a:p>
        </p:txBody>
      </p:sp>
      <p:sp>
        <p:nvSpPr>
          <p:cNvPr id="156" name="Google Shape;156;p6"/>
          <p:cNvSpPr txBox="1"/>
          <p:nvPr/>
        </p:nvSpPr>
        <p:spPr>
          <a:xfrm>
            <a:off x="8062746" y="2662759"/>
            <a:ext cx="2092156" cy="40011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s-ES" sz="2000">
                <a:solidFill>
                  <a:schemeClr val="accent4"/>
                </a:solidFill>
                <a:latin typeface="Calibri"/>
                <a:ea typeface="Calibri"/>
                <a:cs typeface="Calibri"/>
                <a:sym typeface="Calibri"/>
              </a:rPr>
              <a:t>Actualidad </a:t>
            </a:r>
            <a:endParaRPr b="1" sz="2000">
              <a:solidFill>
                <a:schemeClr val="accent4"/>
              </a:solidFill>
              <a:latin typeface="Calibri"/>
              <a:ea typeface="Calibri"/>
              <a:cs typeface="Calibri"/>
              <a:sym typeface="Calibri"/>
            </a:endParaRPr>
          </a:p>
        </p:txBody>
      </p:sp>
      <p:sp>
        <p:nvSpPr>
          <p:cNvPr id="157" name="Google Shape;157;p6"/>
          <p:cNvSpPr/>
          <p:nvPr/>
        </p:nvSpPr>
        <p:spPr>
          <a:xfrm>
            <a:off x="8961564" y="1640768"/>
            <a:ext cx="327959" cy="215540"/>
          </a:xfrm>
          <a:custGeom>
            <a:rect b="b" l="l" r="r" t="t"/>
            <a:pathLst>
              <a:path extrusionOk="0" h="2129375" w="3240006">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58" name="Google Shape;158;p6"/>
          <p:cNvGrpSpPr/>
          <p:nvPr/>
        </p:nvGrpSpPr>
        <p:grpSpPr>
          <a:xfrm>
            <a:off x="1251884" y="3330291"/>
            <a:ext cx="1703533" cy="2659350"/>
            <a:chOff x="2278943" y="4449086"/>
            <a:chExt cx="1703533" cy="2659350"/>
          </a:xfrm>
        </p:grpSpPr>
        <p:sp>
          <p:nvSpPr>
            <p:cNvPr id="159" name="Google Shape;159;p6"/>
            <p:cNvSpPr txBox="1"/>
            <p:nvPr/>
          </p:nvSpPr>
          <p:spPr>
            <a:xfrm flipH="1">
              <a:off x="2318013" y="4449086"/>
              <a:ext cx="1664463" cy="590931"/>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None/>
              </a:pPr>
              <a:r>
                <a:rPr lang="es-ES" sz="2000">
                  <a:solidFill>
                    <a:schemeClr val="accent1"/>
                  </a:solidFill>
                  <a:latin typeface="Calibri"/>
                  <a:ea typeface="Calibri"/>
                  <a:cs typeface="Calibri"/>
                  <a:sym typeface="Calibri"/>
                </a:rPr>
                <a:t>Lanzamiento inicial</a:t>
              </a:r>
              <a:endParaRPr sz="2000">
                <a:solidFill>
                  <a:schemeClr val="accent1"/>
                </a:solidFill>
                <a:latin typeface="Calibri"/>
                <a:ea typeface="Calibri"/>
                <a:cs typeface="Calibri"/>
                <a:sym typeface="Calibri"/>
              </a:endParaRPr>
            </a:p>
          </p:txBody>
        </p:sp>
        <p:sp>
          <p:nvSpPr>
            <p:cNvPr id="160" name="Google Shape;160;p6"/>
            <p:cNvSpPr txBox="1"/>
            <p:nvPr/>
          </p:nvSpPr>
          <p:spPr>
            <a:xfrm flipH="1">
              <a:off x="2278943" y="6708326"/>
              <a:ext cx="166446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rgbClr val="3F3F3F"/>
                  </a:solidFill>
                  <a:latin typeface="Calibri"/>
                  <a:ea typeface="Calibri"/>
                  <a:cs typeface="Calibri"/>
                  <a:sym typeface="Calibri"/>
                </a:rPr>
                <a:t>Alpha (v0.0.6) </a:t>
              </a:r>
              <a:endParaRPr sz="2000">
                <a:solidFill>
                  <a:schemeClr val="dk1"/>
                </a:solidFill>
                <a:latin typeface="Calibri"/>
                <a:ea typeface="Calibri"/>
                <a:cs typeface="Calibri"/>
                <a:sym typeface="Calibri"/>
              </a:endParaRPr>
            </a:p>
          </p:txBody>
        </p:sp>
      </p:grpSp>
      <p:grpSp>
        <p:nvGrpSpPr>
          <p:cNvPr id="161" name="Google Shape;161;p6"/>
          <p:cNvGrpSpPr/>
          <p:nvPr/>
        </p:nvGrpSpPr>
        <p:grpSpPr>
          <a:xfrm>
            <a:off x="6277973" y="5051685"/>
            <a:ext cx="2495671" cy="763603"/>
            <a:chOff x="780042" y="4193250"/>
            <a:chExt cx="2495671" cy="763603"/>
          </a:xfrm>
        </p:grpSpPr>
        <p:sp>
          <p:nvSpPr>
            <p:cNvPr id="162" name="Google Shape;162;p6"/>
            <p:cNvSpPr txBox="1"/>
            <p:nvPr/>
          </p:nvSpPr>
          <p:spPr>
            <a:xfrm flipH="1">
              <a:off x="790105" y="4193250"/>
              <a:ext cx="2485608" cy="590931"/>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lang="es-ES" sz="2000">
                  <a:solidFill>
                    <a:schemeClr val="accent2"/>
                  </a:solidFill>
                  <a:latin typeface="Calibri"/>
                  <a:ea typeface="Calibri"/>
                  <a:cs typeface="Calibri"/>
                  <a:sym typeface="Calibri"/>
                </a:rPr>
                <a:t>Unión empresas Canonical y Google </a:t>
              </a:r>
              <a:endParaRPr/>
            </a:p>
          </p:txBody>
        </p:sp>
        <p:sp>
          <p:nvSpPr>
            <p:cNvPr id="163" name="Google Shape;163;p6"/>
            <p:cNvSpPr txBox="1"/>
            <p:nvPr/>
          </p:nvSpPr>
          <p:spPr>
            <a:xfrm flipH="1">
              <a:off x="780042" y="4649076"/>
              <a:ext cx="168459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64" name="Google Shape;164;p6"/>
          <p:cNvGrpSpPr/>
          <p:nvPr/>
        </p:nvGrpSpPr>
        <p:grpSpPr>
          <a:xfrm>
            <a:off x="1840730" y="4320221"/>
            <a:ext cx="565997" cy="875435"/>
            <a:chOff x="3344523" y="3582359"/>
            <a:chExt cx="565997" cy="875435"/>
          </a:xfrm>
        </p:grpSpPr>
        <p:sp>
          <p:nvSpPr>
            <p:cNvPr id="165" name="Google Shape;165;p6"/>
            <p:cNvSpPr/>
            <p:nvPr/>
          </p:nvSpPr>
          <p:spPr>
            <a:xfrm>
              <a:off x="3344523" y="3582359"/>
              <a:ext cx="565997" cy="875435"/>
            </a:xfrm>
            <a:custGeom>
              <a:rect b="b" l="l" r="r" t="t"/>
              <a:pathLst>
                <a:path extrusionOk="0" h="875435" w="565997">
                  <a:moveTo>
                    <a:pt x="281874" y="7"/>
                  </a:moveTo>
                  <a:cubicBezTo>
                    <a:pt x="331965" y="-346"/>
                    <a:pt x="382015" y="14319"/>
                    <a:pt x="430959" y="44399"/>
                  </a:cubicBezTo>
                  <a:cubicBezTo>
                    <a:pt x="528896" y="104462"/>
                    <a:pt x="574539" y="196282"/>
                    <a:pt x="564682" y="311117"/>
                  </a:cubicBezTo>
                  <a:cubicBezTo>
                    <a:pt x="552203" y="456348"/>
                    <a:pt x="490926" y="584390"/>
                    <a:pt x="415858" y="706557"/>
                  </a:cubicBezTo>
                  <a:cubicBezTo>
                    <a:pt x="378567" y="767203"/>
                    <a:pt x="335304" y="823383"/>
                    <a:pt x="282814" y="875435"/>
                  </a:cubicBezTo>
                  <a:cubicBezTo>
                    <a:pt x="268733" y="860188"/>
                    <a:pt x="255089" y="846593"/>
                    <a:pt x="242756" y="831880"/>
                  </a:cubicBezTo>
                  <a:cubicBezTo>
                    <a:pt x="127678" y="694709"/>
                    <a:pt x="44987" y="540884"/>
                    <a:pt x="8182" y="364674"/>
                  </a:cubicBezTo>
                  <a:cubicBezTo>
                    <a:pt x="-20078" y="229348"/>
                    <a:pt x="25710" y="110920"/>
                    <a:pt x="132534" y="45710"/>
                  </a:cubicBezTo>
                  <a:cubicBezTo>
                    <a:pt x="181648" y="15727"/>
                    <a:pt x="231782" y="359"/>
                    <a:pt x="281874" y="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6"/>
            <p:cNvSpPr/>
            <p:nvPr/>
          </p:nvSpPr>
          <p:spPr>
            <a:xfrm>
              <a:off x="3390373" y="3640982"/>
              <a:ext cx="473210" cy="47321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67" name="Google Shape;167;p6"/>
          <p:cNvGrpSpPr/>
          <p:nvPr/>
        </p:nvGrpSpPr>
        <p:grpSpPr>
          <a:xfrm flipH="1">
            <a:off x="1972133" y="4454277"/>
            <a:ext cx="309052" cy="575844"/>
            <a:chOff x="1589533" y="1116515"/>
            <a:chExt cx="3026615" cy="4968176"/>
          </a:xfrm>
        </p:grpSpPr>
        <p:sp>
          <p:nvSpPr>
            <p:cNvPr id="168" name="Google Shape;168;p6"/>
            <p:cNvSpPr/>
            <p:nvPr/>
          </p:nvSpPr>
          <p:spPr>
            <a:xfrm>
              <a:off x="2132802" y="2924944"/>
              <a:ext cx="1926584" cy="1846330"/>
            </a:xfrm>
            <a:custGeom>
              <a:rect b="b" l="l" r="r" t="t"/>
              <a:pathLst>
                <a:path extrusionOk="0" h="1846330" w="1926584">
                  <a:moveTo>
                    <a:pt x="1089951" y="1842682"/>
                  </a:moveTo>
                  <a:lnTo>
                    <a:pt x="1097532" y="1846330"/>
                  </a:lnTo>
                  <a:lnTo>
                    <a:pt x="1093652" y="1846330"/>
                  </a:lnTo>
                  <a:cubicBezTo>
                    <a:pt x="1092687" y="1844762"/>
                    <a:pt x="1091322" y="1843713"/>
                    <a:pt x="1089951" y="1842682"/>
                  </a:cubicBezTo>
                  <a:close/>
                  <a:moveTo>
                    <a:pt x="465856" y="1495303"/>
                  </a:moveTo>
                  <a:lnTo>
                    <a:pt x="1467054" y="1495303"/>
                  </a:lnTo>
                  <a:lnTo>
                    <a:pt x="1233836" y="1811603"/>
                  </a:lnTo>
                  <a:lnTo>
                    <a:pt x="699074" y="1811603"/>
                  </a:lnTo>
                  <a:close/>
                  <a:moveTo>
                    <a:pt x="0" y="0"/>
                  </a:moveTo>
                  <a:lnTo>
                    <a:pt x="706150" y="0"/>
                  </a:lnTo>
                  <a:cubicBezTo>
                    <a:pt x="688007" y="36121"/>
                    <a:pt x="678316" y="76955"/>
                    <a:pt x="678316" y="120053"/>
                  </a:cubicBezTo>
                  <a:cubicBezTo>
                    <a:pt x="678316" y="275422"/>
                    <a:pt x="804268" y="401374"/>
                    <a:pt x="959637" y="401374"/>
                  </a:cubicBezTo>
                  <a:cubicBezTo>
                    <a:pt x="1115006" y="401374"/>
                    <a:pt x="1240958" y="275422"/>
                    <a:pt x="1240958" y="120053"/>
                  </a:cubicBezTo>
                  <a:cubicBezTo>
                    <a:pt x="1240958" y="76955"/>
                    <a:pt x="1231267" y="36121"/>
                    <a:pt x="1213124" y="0"/>
                  </a:cubicBezTo>
                  <a:lnTo>
                    <a:pt x="1926584" y="0"/>
                  </a:lnTo>
                  <a:cubicBezTo>
                    <a:pt x="1925444" y="144359"/>
                    <a:pt x="1883779" y="344931"/>
                    <a:pt x="1823215" y="551899"/>
                  </a:cubicBezTo>
                  <a:cubicBezTo>
                    <a:pt x="1795312" y="517144"/>
                    <a:pt x="1757916" y="489629"/>
                    <a:pt x="1713591" y="472119"/>
                  </a:cubicBezTo>
                  <a:cubicBezTo>
                    <a:pt x="1569089" y="415034"/>
                    <a:pt x="1405670" y="485901"/>
                    <a:pt x="1348585" y="630403"/>
                  </a:cubicBezTo>
                  <a:cubicBezTo>
                    <a:pt x="1291501" y="774905"/>
                    <a:pt x="1362367" y="938324"/>
                    <a:pt x="1506869" y="995409"/>
                  </a:cubicBezTo>
                  <a:cubicBezTo>
                    <a:pt x="1554590" y="1014260"/>
                    <a:pt x="1604374" y="1019158"/>
                    <a:pt x="1651530" y="1010859"/>
                  </a:cubicBezTo>
                  <a:lnTo>
                    <a:pt x="1566591" y="1237129"/>
                  </a:lnTo>
                  <a:cubicBezTo>
                    <a:pt x="1534342" y="1304822"/>
                    <a:pt x="1503291" y="1361947"/>
                    <a:pt x="1475612" y="1404265"/>
                  </a:cubicBezTo>
                  <a:lnTo>
                    <a:pt x="450971" y="1404265"/>
                  </a:lnTo>
                  <a:cubicBezTo>
                    <a:pt x="423328" y="1362000"/>
                    <a:pt x="392320" y="1304965"/>
                    <a:pt x="360116" y="1237384"/>
                  </a:cubicBezTo>
                  <a:lnTo>
                    <a:pt x="271026" y="1000106"/>
                  </a:lnTo>
                  <a:cubicBezTo>
                    <a:pt x="328356" y="1014395"/>
                    <a:pt x="390560" y="1009724"/>
                    <a:pt x="448647" y="983756"/>
                  </a:cubicBezTo>
                  <a:cubicBezTo>
                    <a:pt x="590487" y="920346"/>
                    <a:pt x="654067" y="753956"/>
                    <a:pt x="590657" y="612116"/>
                  </a:cubicBezTo>
                  <a:cubicBezTo>
                    <a:pt x="527246" y="470276"/>
                    <a:pt x="360857" y="406696"/>
                    <a:pt x="219017" y="470106"/>
                  </a:cubicBezTo>
                  <a:cubicBezTo>
                    <a:pt x="172166" y="491051"/>
                    <a:pt x="133853" y="523232"/>
                    <a:pt x="106817" y="562760"/>
                  </a:cubicBezTo>
                  <a:lnTo>
                    <a:pt x="105084" y="558146"/>
                  </a:lnTo>
                  <a:cubicBezTo>
                    <a:pt x="43643" y="348954"/>
                    <a:pt x="1152" y="145804"/>
                    <a:pt x="0" y="0"/>
                  </a:cubicBezTo>
                  <a:close/>
                </a:path>
              </a:pathLst>
            </a:custGeom>
            <a:solidFill>
              <a:schemeClr val="accent5"/>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Calibri"/>
                <a:ea typeface="Calibri"/>
                <a:cs typeface="Calibri"/>
                <a:sym typeface="Calibri"/>
              </a:endParaRPr>
            </a:p>
          </p:txBody>
        </p:sp>
        <p:sp>
          <p:nvSpPr>
            <p:cNvPr id="169" name="Google Shape;169;p6"/>
            <p:cNvSpPr/>
            <p:nvPr/>
          </p:nvSpPr>
          <p:spPr>
            <a:xfrm>
              <a:off x="2569504" y="4788517"/>
              <a:ext cx="1269711" cy="1296174"/>
            </a:xfrm>
            <a:custGeom>
              <a:rect b="b" l="l" r="r" t="t"/>
              <a:pathLst>
                <a:path extrusionOk="0" h="1042219" w="1020942">
                  <a:moveTo>
                    <a:pt x="598154" y="0"/>
                  </a:moveTo>
                  <a:lnTo>
                    <a:pt x="602034" y="0"/>
                  </a:lnTo>
                  <a:cubicBezTo>
                    <a:pt x="732545" y="48130"/>
                    <a:pt x="851964" y="153955"/>
                    <a:pt x="948095" y="335846"/>
                  </a:cubicBezTo>
                  <a:cubicBezTo>
                    <a:pt x="978843" y="400651"/>
                    <a:pt x="1074165" y="613050"/>
                    <a:pt x="981303" y="723974"/>
                  </a:cubicBezTo>
                  <a:cubicBezTo>
                    <a:pt x="873097" y="539136"/>
                    <a:pt x="886508" y="512529"/>
                    <a:pt x="761589" y="478328"/>
                  </a:cubicBezTo>
                  <a:cubicBezTo>
                    <a:pt x="754102" y="579795"/>
                    <a:pt x="721375" y="679980"/>
                    <a:pt x="714168" y="719738"/>
                  </a:cubicBezTo>
                  <a:cubicBezTo>
                    <a:pt x="628200" y="910870"/>
                    <a:pt x="649237" y="899056"/>
                    <a:pt x="469174" y="1042219"/>
                  </a:cubicBezTo>
                  <a:cubicBezTo>
                    <a:pt x="470908" y="800421"/>
                    <a:pt x="373014" y="748650"/>
                    <a:pt x="282500" y="696880"/>
                  </a:cubicBezTo>
                  <a:cubicBezTo>
                    <a:pt x="223160" y="674502"/>
                    <a:pt x="189098" y="616202"/>
                    <a:pt x="179009" y="547569"/>
                  </a:cubicBezTo>
                  <a:cubicBezTo>
                    <a:pt x="129468" y="579663"/>
                    <a:pt x="78120" y="590821"/>
                    <a:pt x="28383" y="622928"/>
                  </a:cubicBezTo>
                  <a:cubicBezTo>
                    <a:pt x="28383" y="549752"/>
                    <a:pt x="-45416" y="410156"/>
                    <a:pt x="44988" y="257647"/>
                  </a:cubicBezTo>
                  <a:cubicBezTo>
                    <a:pt x="86462" y="192778"/>
                    <a:pt x="162388" y="97808"/>
                    <a:pt x="252225" y="34529"/>
                  </a:cubicBezTo>
                  <a:lnTo>
                    <a:pt x="215398" y="84251"/>
                  </a:lnTo>
                  <a:cubicBezTo>
                    <a:pt x="167064" y="165792"/>
                    <a:pt x="206521" y="240427"/>
                    <a:pt x="206521" y="279552"/>
                  </a:cubicBezTo>
                  <a:cubicBezTo>
                    <a:pt x="233112" y="262386"/>
                    <a:pt x="260566" y="256420"/>
                    <a:pt x="287054" y="239261"/>
                  </a:cubicBezTo>
                  <a:cubicBezTo>
                    <a:pt x="292448" y="275956"/>
                    <a:pt x="310660" y="307127"/>
                    <a:pt x="342388" y="319091"/>
                  </a:cubicBezTo>
                  <a:cubicBezTo>
                    <a:pt x="390781" y="346770"/>
                    <a:pt x="443121" y="374450"/>
                    <a:pt x="442194" y="503730"/>
                  </a:cubicBezTo>
                  <a:cubicBezTo>
                    <a:pt x="538467" y="427187"/>
                    <a:pt x="527219" y="433503"/>
                    <a:pt x="573183" y="331312"/>
                  </a:cubicBezTo>
                  <a:cubicBezTo>
                    <a:pt x="577036" y="310054"/>
                    <a:pt x="594533" y="256491"/>
                    <a:pt x="598537" y="202239"/>
                  </a:cubicBezTo>
                  <a:cubicBezTo>
                    <a:pt x="665326" y="220526"/>
                    <a:pt x="658156" y="234752"/>
                    <a:pt x="716010" y="333576"/>
                  </a:cubicBezTo>
                  <a:cubicBezTo>
                    <a:pt x="765659" y="274270"/>
                    <a:pt x="714694" y="160709"/>
                    <a:pt x="698255" y="126060"/>
                  </a:cubicBezTo>
                  <a:cubicBezTo>
                    <a:pt x="669077" y="70854"/>
                    <a:pt x="635888" y="28754"/>
                    <a:pt x="598154" y="0"/>
                  </a:cubicBezTo>
                  <a:close/>
                </a:path>
              </a:pathLst>
            </a:custGeom>
            <a:solidFill>
              <a:schemeClr val="accent5"/>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Calibri"/>
                <a:ea typeface="Calibri"/>
                <a:cs typeface="Calibri"/>
                <a:sym typeface="Calibri"/>
              </a:endParaRPr>
            </a:p>
          </p:txBody>
        </p:sp>
        <p:sp>
          <p:nvSpPr>
            <p:cNvPr id="170" name="Google Shape;170;p6"/>
            <p:cNvSpPr/>
            <p:nvPr/>
          </p:nvSpPr>
          <p:spPr>
            <a:xfrm>
              <a:off x="2131996" y="1116515"/>
              <a:ext cx="1928194" cy="2147820"/>
            </a:xfrm>
            <a:custGeom>
              <a:rect b="b" l="l" r="r" t="t"/>
              <a:pathLst>
                <a:path extrusionOk="0" h="2147820" w="1928194">
                  <a:moveTo>
                    <a:pt x="967261" y="833968"/>
                  </a:moveTo>
                  <a:cubicBezTo>
                    <a:pt x="1092352" y="833968"/>
                    <a:pt x="1193758" y="935374"/>
                    <a:pt x="1193758" y="1060466"/>
                  </a:cubicBezTo>
                  <a:cubicBezTo>
                    <a:pt x="1193758" y="1185557"/>
                    <a:pt x="1092352" y="1286963"/>
                    <a:pt x="967261" y="1286963"/>
                  </a:cubicBezTo>
                  <a:cubicBezTo>
                    <a:pt x="842169" y="1286963"/>
                    <a:pt x="740763" y="1185557"/>
                    <a:pt x="740763" y="1060466"/>
                  </a:cubicBezTo>
                  <a:cubicBezTo>
                    <a:pt x="740763" y="935374"/>
                    <a:pt x="842169" y="833968"/>
                    <a:pt x="967261" y="833968"/>
                  </a:cubicBezTo>
                  <a:close/>
                  <a:moveTo>
                    <a:pt x="967261" y="676961"/>
                  </a:moveTo>
                  <a:cubicBezTo>
                    <a:pt x="755457" y="676961"/>
                    <a:pt x="583756" y="848662"/>
                    <a:pt x="583756" y="1060466"/>
                  </a:cubicBezTo>
                  <a:cubicBezTo>
                    <a:pt x="583756" y="1272269"/>
                    <a:pt x="755457" y="1443970"/>
                    <a:pt x="967261" y="1443970"/>
                  </a:cubicBezTo>
                  <a:cubicBezTo>
                    <a:pt x="1179064" y="1443970"/>
                    <a:pt x="1350765" y="1272269"/>
                    <a:pt x="1350765" y="1060466"/>
                  </a:cubicBezTo>
                  <a:cubicBezTo>
                    <a:pt x="1350765" y="848662"/>
                    <a:pt x="1179064" y="676961"/>
                    <a:pt x="967261" y="676961"/>
                  </a:cubicBezTo>
                  <a:close/>
                  <a:moveTo>
                    <a:pt x="950055" y="2168"/>
                  </a:moveTo>
                  <a:cubicBezTo>
                    <a:pt x="1242977" y="152649"/>
                    <a:pt x="1536140" y="521630"/>
                    <a:pt x="1696441" y="779728"/>
                  </a:cubicBezTo>
                  <a:cubicBezTo>
                    <a:pt x="1833936" y="1038333"/>
                    <a:pt x="1933792" y="1407364"/>
                    <a:pt x="1927951" y="1727638"/>
                  </a:cubicBezTo>
                  <a:lnTo>
                    <a:pt x="1927390" y="1736421"/>
                  </a:lnTo>
                  <a:lnTo>
                    <a:pt x="1077865" y="1736421"/>
                  </a:lnTo>
                  <a:lnTo>
                    <a:pt x="1077865" y="1773357"/>
                  </a:lnTo>
                  <a:cubicBezTo>
                    <a:pt x="1131585" y="1808489"/>
                    <a:pt x="1165002" y="1869686"/>
                    <a:pt x="1165002" y="1938688"/>
                  </a:cubicBezTo>
                  <a:cubicBezTo>
                    <a:pt x="1165002" y="2054189"/>
                    <a:pt x="1071372" y="2147820"/>
                    <a:pt x="955874" y="2147820"/>
                  </a:cubicBezTo>
                  <a:cubicBezTo>
                    <a:pt x="840375" y="2147820"/>
                    <a:pt x="746746" y="2054189"/>
                    <a:pt x="746746" y="1938688"/>
                  </a:cubicBezTo>
                  <a:cubicBezTo>
                    <a:pt x="746746" y="1869686"/>
                    <a:pt x="780162" y="1808489"/>
                    <a:pt x="833882" y="1773357"/>
                  </a:cubicBezTo>
                  <a:lnTo>
                    <a:pt x="833882" y="1736421"/>
                  </a:lnTo>
                  <a:lnTo>
                    <a:pt x="806" y="1736421"/>
                  </a:lnTo>
                  <a:cubicBezTo>
                    <a:pt x="261" y="1733474"/>
                    <a:pt x="244" y="1730544"/>
                    <a:pt x="244" y="1727638"/>
                  </a:cubicBezTo>
                  <a:cubicBezTo>
                    <a:pt x="-5597" y="1407364"/>
                    <a:pt x="94259" y="1038333"/>
                    <a:pt x="231753" y="779728"/>
                  </a:cubicBezTo>
                  <a:cubicBezTo>
                    <a:pt x="391561" y="522427"/>
                    <a:pt x="638473" y="114130"/>
                    <a:pt x="950055" y="2168"/>
                  </a:cubicBezTo>
                  <a:close/>
                  <a:moveTo>
                    <a:pt x="954612" y="0"/>
                  </a:moveTo>
                  <a:cubicBezTo>
                    <a:pt x="953033" y="554"/>
                    <a:pt x="951456" y="1115"/>
                    <a:pt x="950055" y="2168"/>
                  </a:cubicBezTo>
                  <a:lnTo>
                    <a:pt x="948393" y="1170"/>
                  </a:lnTo>
                  <a:close/>
                </a:path>
              </a:pathLst>
            </a:custGeom>
            <a:solidFill>
              <a:schemeClr val="accent5"/>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Calibri"/>
                <a:ea typeface="Calibri"/>
                <a:cs typeface="Calibri"/>
                <a:sym typeface="Calibri"/>
              </a:endParaRPr>
            </a:p>
          </p:txBody>
        </p:sp>
        <p:sp>
          <p:nvSpPr>
            <p:cNvPr id="171" name="Google Shape;171;p6"/>
            <p:cNvSpPr/>
            <p:nvPr/>
          </p:nvSpPr>
          <p:spPr>
            <a:xfrm>
              <a:off x="3519472" y="3388517"/>
              <a:ext cx="1096676" cy="977554"/>
            </a:xfrm>
            <a:custGeom>
              <a:rect b="b" l="l" r="r" t="t"/>
              <a:pathLst>
                <a:path extrusionOk="0" h="977555" w="1096675">
                  <a:moveTo>
                    <a:pt x="1096675" y="977555"/>
                  </a:moveTo>
                  <a:lnTo>
                    <a:pt x="294755" y="679396"/>
                  </a:lnTo>
                  <a:cubicBezTo>
                    <a:pt x="317745" y="611708"/>
                    <a:pt x="345100" y="533141"/>
                    <a:pt x="375325" y="450303"/>
                  </a:cubicBezTo>
                  <a:lnTo>
                    <a:pt x="323464" y="431646"/>
                  </a:lnTo>
                  <a:cubicBezTo>
                    <a:pt x="272223" y="470302"/>
                    <a:pt x="203326" y="481030"/>
                    <a:pt x="138398" y="457673"/>
                  </a:cubicBezTo>
                  <a:cubicBezTo>
                    <a:pt x="29715" y="418576"/>
                    <a:pt x="-26695" y="298780"/>
                    <a:pt x="12402" y="190099"/>
                  </a:cubicBezTo>
                  <a:cubicBezTo>
                    <a:pt x="51498" y="81420"/>
                    <a:pt x="171296" y="25011"/>
                    <a:pt x="279978" y="64109"/>
                  </a:cubicBezTo>
                  <a:cubicBezTo>
                    <a:pt x="344907" y="87466"/>
                    <a:pt x="391180" y="139626"/>
                    <a:pt x="406053" y="202066"/>
                  </a:cubicBezTo>
                  <a:lnTo>
                    <a:pt x="460561" y="221675"/>
                  </a:lnTo>
                  <a:cubicBezTo>
                    <a:pt x="489741" y="145000"/>
                    <a:pt x="520036" y="69608"/>
                    <a:pt x="549792" y="0"/>
                  </a:cubicBezTo>
                  <a:lnTo>
                    <a:pt x="799950" y="152882"/>
                  </a:lnTo>
                  <a:close/>
                </a:path>
              </a:pathLst>
            </a:custGeom>
            <a:solidFill>
              <a:schemeClr val="accent5"/>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Calibri"/>
                <a:ea typeface="Calibri"/>
                <a:cs typeface="Calibri"/>
                <a:sym typeface="Calibri"/>
              </a:endParaRPr>
            </a:p>
          </p:txBody>
        </p:sp>
        <p:sp>
          <p:nvSpPr>
            <p:cNvPr id="172" name="Google Shape;172;p6"/>
            <p:cNvSpPr/>
            <p:nvPr/>
          </p:nvSpPr>
          <p:spPr>
            <a:xfrm flipH="1">
              <a:off x="1589533" y="3388516"/>
              <a:ext cx="1096675" cy="977555"/>
            </a:xfrm>
            <a:custGeom>
              <a:rect b="b" l="l" r="r" t="t"/>
              <a:pathLst>
                <a:path extrusionOk="0" h="977555" w="1096675">
                  <a:moveTo>
                    <a:pt x="1096675" y="977555"/>
                  </a:moveTo>
                  <a:lnTo>
                    <a:pt x="294755" y="679396"/>
                  </a:lnTo>
                  <a:cubicBezTo>
                    <a:pt x="317745" y="611708"/>
                    <a:pt x="345100" y="533141"/>
                    <a:pt x="375325" y="450303"/>
                  </a:cubicBezTo>
                  <a:lnTo>
                    <a:pt x="323464" y="431646"/>
                  </a:lnTo>
                  <a:cubicBezTo>
                    <a:pt x="272223" y="470302"/>
                    <a:pt x="203326" y="481030"/>
                    <a:pt x="138398" y="457673"/>
                  </a:cubicBezTo>
                  <a:cubicBezTo>
                    <a:pt x="29715" y="418576"/>
                    <a:pt x="-26695" y="298780"/>
                    <a:pt x="12402" y="190099"/>
                  </a:cubicBezTo>
                  <a:cubicBezTo>
                    <a:pt x="51498" y="81420"/>
                    <a:pt x="171296" y="25011"/>
                    <a:pt x="279978" y="64109"/>
                  </a:cubicBezTo>
                  <a:cubicBezTo>
                    <a:pt x="344907" y="87466"/>
                    <a:pt x="391180" y="139626"/>
                    <a:pt x="406053" y="202066"/>
                  </a:cubicBezTo>
                  <a:lnTo>
                    <a:pt x="460561" y="221675"/>
                  </a:lnTo>
                  <a:cubicBezTo>
                    <a:pt x="489741" y="145000"/>
                    <a:pt x="520036" y="69608"/>
                    <a:pt x="549792" y="0"/>
                  </a:cubicBezTo>
                  <a:lnTo>
                    <a:pt x="799950" y="152882"/>
                  </a:lnTo>
                  <a:close/>
                </a:path>
              </a:pathLst>
            </a:custGeom>
            <a:solidFill>
              <a:schemeClr val="accent5"/>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Calibri"/>
                <a:ea typeface="Calibri"/>
                <a:cs typeface="Calibri"/>
                <a:sym typeface="Calibri"/>
              </a:endParaRPr>
            </a:p>
          </p:txBody>
        </p:sp>
      </p:grpSp>
      <p:sp>
        <p:nvSpPr>
          <p:cNvPr id="173" name="Google Shape;173;p6"/>
          <p:cNvSpPr txBox="1"/>
          <p:nvPr/>
        </p:nvSpPr>
        <p:spPr>
          <a:xfrm>
            <a:off x="0" y="109977"/>
            <a:ext cx="10515600" cy="1325563"/>
          </a:xfrm>
          <a:prstGeom prst="rect">
            <a:avLst/>
          </a:prstGeom>
          <a:noFill/>
          <a:ln>
            <a:noFill/>
          </a:ln>
        </p:spPr>
        <p:txBody>
          <a:bodyPr anchorCtr="0" anchor="ctr" bIns="45700" lIns="91425" spcFirstLastPara="1" rIns="91425" wrap="square" tIns="45700">
            <a:noAutofit/>
          </a:bodyPr>
          <a:lstStyle/>
          <a:p>
            <a:pPr indent="0" lvl="0" marL="449580" marR="0" rtl="0" algn="just">
              <a:lnSpc>
                <a:spcPct val="107000"/>
              </a:lnSpc>
              <a:spcBef>
                <a:spcPts val="0"/>
              </a:spcBef>
              <a:spcAft>
                <a:spcPts val="0"/>
              </a:spcAft>
              <a:buClr>
                <a:schemeClr val="lt1"/>
              </a:buClr>
              <a:buSzPts val="4800"/>
              <a:buFont typeface="Calibri"/>
              <a:buNone/>
            </a:pPr>
            <a:r>
              <a:rPr b="1" lang="es-ES" sz="4800">
                <a:solidFill>
                  <a:schemeClr val="lt1"/>
                </a:solidFill>
                <a:latin typeface="Calibri"/>
                <a:ea typeface="Calibri"/>
                <a:cs typeface="Calibri"/>
                <a:sym typeface="Calibri"/>
              </a:rPr>
              <a:t>Historia</a:t>
            </a:r>
            <a:endParaRPr sz="3600">
              <a:solidFill>
                <a:schemeClr val="lt1"/>
              </a:solidFill>
              <a:latin typeface="Calibri"/>
              <a:ea typeface="Calibri"/>
              <a:cs typeface="Calibri"/>
              <a:sym typeface="Calibri"/>
            </a:endParaRPr>
          </a:p>
        </p:txBody>
      </p:sp>
      <p:sp>
        <p:nvSpPr>
          <p:cNvPr id="174" name="Google Shape;174;p6"/>
          <p:cNvSpPr txBox="1"/>
          <p:nvPr/>
        </p:nvSpPr>
        <p:spPr>
          <a:xfrm>
            <a:off x="559093" y="5898132"/>
            <a:ext cx="36013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Compatible principalmente con el desarrollo de aplicaciones móviles.</a:t>
            </a:r>
            <a:endParaRPr/>
          </a:p>
        </p:txBody>
      </p:sp>
      <p:sp>
        <p:nvSpPr>
          <p:cNvPr id="175" name="Google Shape;175;p6"/>
          <p:cNvSpPr txBox="1"/>
          <p:nvPr/>
        </p:nvSpPr>
        <p:spPr>
          <a:xfrm>
            <a:off x="7504435" y="3030853"/>
            <a:ext cx="367593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Compatible con el desarrollo de aplicaciones en iOS, Android, web, Windows, MacOS y Linux..</a:t>
            </a:r>
            <a:endParaRPr/>
          </a:p>
        </p:txBody>
      </p:sp>
      <p:sp>
        <p:nvSpPr>
          <p:cNvPr id="176" name="Google Shape;176;p6"/>
          <p:cNvSpPr txBox="1"/>
          <p:nvPr/>
        </p:nvSpPr>
        <p:spPr>
          <a:xfrm flipH="1">
            <a:off x="6398283" y="5697960"/>
            <a:ext cx="166446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rgbClr val="3F3F3F"/>
                </a:solidFill>
                <a:latin typeface="Calibri"/>
                <a:ea typeface="Calibri"/>
                <a:cs typeface="Calibri"/>
                <a:sym typeface="Calibri"/>
              </a:rPr>
              <a:t>Beta</a:t>
            </a:r>
            <a:endParaRPr sz="2000">
              <a:solidFill>
                <a:schemeClr val="dk1"/>
              </a:solidFill>
              <a:latin typeface="Calibri"/>
              <a:ea typeface="Calibri"/>
              <a:cs typeface="Calibri"/>
              <a:sym typeface="Calibri"/>
            </a:endParaRPr>
          </a:p>
        </p:txBody>
      </p:sp>
      <p:sp>
        <p:nvSpPr>
          <p:cNvPr id="177" name="Google Shape;177;p6"/>
          <p:cNvSpPr txBox="1"/>
          <p:nvPr/>
        </p:nvSpPr>
        <p:spPr>
          <a:xfrm>
            <a:off x="5471605" y="6051112"/>
            <a:ext cx="39409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Llevar Flutter al sistema operativo Linux</a:t>
            </a:r>
            <a:endParaRPr/>
          </a:p>
        </p:txBody>
      </p:sp>
      <p:sp>
        <p:nvSpPr>
          <p:cNvPr id="178" name="Google Shape;178;p6"/>
          <p:cNvSpPr/>
          <p:nvPr/>
        </p:nvSpPr>
        <p:spPr>
          <a:xfrm flipH="1">
            <a:off x="5905183" y="4161167"/>
            <a:ext cx="335781" cy="276999"/>
          </a:xfrm>
          <a:custGeom>
            <a:rect b="b" l="l" r="r" t="t"/>
            <a:pathLst>
              <a:path extrusionOk="0" h="2654282" w="3217557">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5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grpSp>
        <p:nvGrpSpPr>
          <p:cNvPr id="183" name="Google Shape;183;p7"/>
          <p:cNvGrpSpPr/>
          <p:nvPr/>
        </p:nvGrpSpPr>
        <p:grpSpPr>
          <a:xfrm>
            <a:off x="8686366" y="1695871"/>
            <a:ext cx="2930487" cy="1862139"/>
            <a:chOff x="302738" y="4324723"/>
            <a:chExt cx="2851594" cy="1595851"/>
          </a:xfrm>
        </p:grpSpPr>
        <p:sp>
          <p:nvSpPr>
            <p:cNvPr id="184" name="Google Shape;184;p7"/>
            <p:cNvSpPr txBox="1"/>
            <p:nvPr/>
          </p:nvSpPr>
          <p:spPr>
            <a:xfrm>
              <a:off x="302738" y="4324723"/>
              <a:ext cx="2851594" cy="461665"/>
            </a:xfrm>
            <a:prstGeom prst="rect">
              <a:avLst/>
            </a:prstGeom>
            <a:noFill/>
            <a:ln>
              <a:noFill/>
            </a:ln>
          </p:spPr>
          <p:txBody>
            <a:bodyPr anchorCtr="0" anchor="ctr" bIns="45700" lIns="0" spcFirstLastPara="1" rIns="91425" wrap="square" tIns="45700">
              <a:spAutoFit/>
            </a:bodyPr>
            <a:lstStyle/>
            <a:p>
              <a:pPr indent="0" lvl="0" marL="0" marR="0" rtl="0" algn="l">
                <a:spcBef>
                  <a:spcPts val="0"/>
                </a:spcBef>
                <a:spcAft>
                  <a:spcPts val="0"/>
                </a:spcAft>
                <a:buNone/>
              </a:pPr>
              <a:r>
                <a:rPr b="1" lang="es-ES" sz="2400">
                  <a:solidFill>
                    <a:srgbClr val="3F3F3F"/>
                  </a:solidFill>
                  <a:latin typeface="Calibri"/>
                  <a:ea typeface="Calibri"/>
                  <a:cs typeface="Calibri"/>
                  <a:sym typeface="Calibri"/>
                </a:rPr>
                <a:t>Productividad</a:t>
              </a:r>
              <a:endParaRPr b="1" sz="2400">
                <a:solidFill>
                  <a:srgbClr val="3F3F3F"/>
                </a:solidFill>
                <a:latin typeface="Calibri"/>
                <a:ea typeface="Calibri"/>
                <a:cs typeface="Calibri"/>
                <a:sym typeface="Calibri"/>
              </a:endParaRPr>
            </a:p>
          </p:txBody>
        </p:sp>
        <p:sp>
          <p:nvSpPr>
            <p:cNvPr id="185" name="Google Shape;185;p7"/>
            <p:cNvSpPr txBox="1"/>
            <p:nvPr/>
          </p:nvSpPr>
          <p:spPr>
            <a:xfrm>
              <a:off x="302738" y="4786388"/>
              <a:ext cx="2851594" cy="1134186"/>
            </a:xfrm>
            <a:prstGeom prst="rect">
              <a:avLst/>
            </a:prstGeom>
            <a:noFill/>
            <a:ln>
              <a:noFill/>
            </a:ln>
          </p:spPr>
          <p:txBody>
            <a:bodyPr anchorCtr="0" anchor="t" bIns="45700" lIns="0" spcFirstLastPara="1" rIns="91425" wrap="square" tIns="45700">
              <a:spAutoFit/>
            </a:bodyPr>
            <a:lstStyle/>
            <a:p>
              <a:pPr indent="0" lvl="0" marL="0" marR="0" rtl="0" algn="l">
                <a:spcBef>
                  <a:spcPts val="0"/>
                </a:spcBef>
                <a:spcAft>
                  <a:spcPts val="0"/>
                </a:spcAft>
                <a:buNone/>
              </a:pPr>
              <a:r>
                <a:rPr b="0" i="0" lang="es-ES" sz="1600">
                  <a:solidFill>
                    <a:schemeClr val="dk1"/>
                  </a:solidFill>
                  <a:latin typeface="Calibri"/>
                  <a:ea typeface="Calibri"/>
                  <a:cs typeface="Calibri"/>
                  <a:sym typeface="Calibri"/>
                </a:rPr>
                <a:t>Tiene una sintaxis clara y ofrece características modernas de programación que pueden aumentar la productividad de los desarrolladores.</a:t>
              </a:r>
              <a:endParaRPr sz="1600">
                <a:solidFill>
                  <a:srgbClr val="3F3F3F"/>
                </a:solidFill>
                <a:latin typeface="Calibri"/>
                <a:ea typeface="Calibri"/>
                <a:cs typeface="Calibri"/>
                <a:sym typeface="Calibri"/>
              </a:endParaRPr>
            </a:p>
          </p:txBody>
        </p:sp>
      </p:grpSp>
      <p:grpSp>
        <p:nvGrpSpPr>
          <p:cNvPr id="186" name="Google Shape;186;p7"/>
          <p:cNvGrpSpPr/>
          <p:nvPr/>
        </p:nvGrpSpPr>
        <p:grpSpPr>
          <a:xfrm>
            <a:off x="767493" y="4921999"/>
            <a:ext cx="2953417" cy="1215532"/>
            <a:chOff x="258021" y="4324723"/>
            <a:chExt cx="3075791" cy="1215532"/>
          </a:xfrm>
        </p:grpSpPr>
        <p:sp>
          <p:nvSpPr>
            <p:cNvPr id="187" name="Google Shape;187;p7"/>
            <p:cNvSpPr txBox="1"/>
            <p:nvPr/>
          </p:nvSpPr>
          <p:spPr>
            <a:xfrm>
              <a:off x="302738" y="4324723"/>
              <a:ext cx="2851594" cy="461665"/>
            </a:xfrm>
            <a:prstGeom prst="rect">
              <a:avLst/>
            </a:prstGeom>
            <a:noFill/>
            <a:ln>
              <a:noFill/>
            </a:ln>
          </p:spPr>
          <p:txBody>
            <a:bodyPr anchorCtr="0" anchor="ctr" bIns="45700" lIns="0" spcFirstLastPara="1" rIns="91425" wrap="square" tIns="45700">
              <a:spAutoFit/>
            </a:bodyPr>
            <a:lstStyle/>
            <a:p>
              <a:pPr indent="0" lvl="0" marL="0" marR="0" rtl="0" algn="r">
                <a:spcBef>
                  <a:spcPts val="0"/>
                </a:spcBef>
                <a:spcAft>
                  <a:spcPts val="0"/>
                </a:spcAft>
                <a:buNone/>
              </a:pPr>
              <a:r>
                <a:rPr b="1" lang="es-ES" sz="2400">
                  <a:solidFill>
                    <a:srgbClr val="3F3F3F"/>
                  </a:solidFill>
                  <a:latin typeface="Calibri"/>
                  <a:ea typeface="Calibri"/>
                  <a:cs typeface="Calibri"/>
                  <a:sym typeface="Calibri"/>
                </a:rPr>
                <a:t>Rendimiento</a:t>
              </a:r>
              <a:endParaRPr b="1" sz="2400">
                <a:solidFill>
                  <a:srgbClr val="3F3F3F"/>
                </a:solidFill>
                <a:latin typeface="Calibri"/>
                <a:ea typeface="Calibri"/>
                <a:cs typeface="Calibri"/>
                <a:sym typeface="Calibri"/>
              </a:endParaRPr>
            </a:p>
          </p:txBody>
        </p:sp>
        <p:sp>
          <p:nvSpPr>
            <p:cNvPr id="188" name="Google Shape;188;p7"/>
            <p:cNvSpPr txBox="1"/>
            <p:nvPr/>
          </p:nvSpPr>
          <p:spPr>
            <a:xfrm>
              <a:off x="258021" y="4709258"/>
              <a:ext cx="3075791" cy="830997"/>
            </a:xfrm>
            <a:prstGeom prst="rect">
              <a:avLst/>
            </a:prstGeom>
            <a:noFill/>
            <a:ln>
              <a:noFill/>
            </a:ln>
          </p:spPr>
          <p:txBody>
            <a:bodyPr anchorCtr="0" anchor="t" bIns="45700" lIns="0" spcFirstLastPara="1" rIns="91425" wrap="square" tIns="45700">
              <a:spAutoFit/>
            </a:bodyPr>
            <a:lstStyle/>
            <a:p>
              <a:pPr indent="0" lvl="0" marL="0" marR="0" rtl="0" algn="r">
                <a:spcBef>
                  <a:spcPts val="0"/>
                </a:spcBef>
                <a:spcAft>
                  <a:spcPts val="0"/>
                </a:spcAft>
                <a:buNone/>
              </a:pPr>
              <a:r>
                <a:rPr b="0" i="0" lang="es-ES" sz="1600">
                  <a:solidFill>
                    <a:schemeClr val="dk1"/>
                  </a:solidFill>
                  <a:latin typeface="Calibri"/>
                  <a:ea typeface="Calibri"/>
                  <a:cs typeface="Calibri"/>
                  <a:sym typeface="Calibri"/>
                </a:rPr>
                <a:t>Dart se ha diseñado para ofrecer un buen rendimiento en aplicaciones móviles y web</a:t>
              </a:r>
              <a:endParaRPr sz="1600">
                <a:solidFill>
                  <a:srgbClr val="3F3F3F"/>
                </a:solidFill>
                <a:latin typeface="Calibri"/>
                <a:ea typeface="Calibri"/>
                <a:cs typeface="Calibri"/>
                <a:sym typeface="Calibri"/>
              </a:endParaRPr>
            </a:p>
          </p:txBody>
        </p:sp>
      </p:grpSp>
      <p:grpSp>
        <p:nvGrpSpPr>
          <p:cNvPr id="189" name="Google Shape;189;p7"/>
          <p:cNvGrpSpPr/>
          <p:nvPr/>
        </p:nvGrpSpPr>
        <p:grpSpPr>
          <a:xfrm>
            <a:off x="810431" y="1754358"/>
            <a:ext cx="2951711" cy="1487553"/>
            <a:chOff x="302738" y="4324724"/>
            <a:chExt cx="3074015" cy="1487553"/>
          </a:xfrm>
        </p:grpSpPr>
        <p:sp>
          <p:nvSpPr>
            <p:cNvPr id="190" name="Google Shape;190;p7"/>
            <p:cNvSpPr txBox="1"/>
            <p:nvPr/>
          </p:nvSpPr>
          <p:spPr>
            <a:xfrm>
              <a:off x="302738" y="4324724"/>
              <a:ext cx="2851594" cy="461665"/>
            </a:xfrm>
            <a:prstGeom prst="rect">
              <a:avLst/>
            </a:prstGeom>
            <a:noFill/>
            <a:ln>
              <a:noFill/>
            </a:ln>
          </p:spPr>
          <p:txBody>
            <a:bodyPr anchorCtr="0" anchor="ctr" bIns="45700" lIns="0" spcFirstLastPara="1" rIns="91425" wrap="square" tIns="45700">
              <a:spAutoFit/>
            </a:bodyPr>
            <a:lstStyle/>
            <a:p>
              <a:pPr indent="0" lvl="0" marL="0" marR="0" rtl="0" algn="r">
                <a:spcBef>
                  <a:spcPts val="0"/>
                </a:spcBef>
                <a:spcAft>
                  <a:spcPts val="0"/>
                </a:spcAft>
                <a:buNone/>
              </a:pPr>
              <a:r>
                <a:rPr b="1" lang="es-ES" sz="2400">
                  <a:solidFill>
                    <a:srgbClr val="3F3F3F"/>
                  </a:solidFill>
                  <a:latin typeface="Calibri"/>
                  <a:ea typeface="Calibri"/>
                  <a:cs typeface="Calibri"/>
                  <a:sym typeface="Calibri"/>
                </a:rPr>
                <a:t>Flutter</a:t>
              </a:r>
              <a:endParaRPr b="1" sz="2400">
                <a:solidFill>
                  <a:srgbClr val="3F3F3F"/>
                </a:solidFill>
                <a:latin typeface="Calibri"/>
                <a:ea typeface="Calibri"/>
                <a:cs typeface="Calibri"/>
                <a:sym typeface="Calibri"/>
              </a:endParaRPr>
            </a:p>
          </p:txBody>
        </p:sp>
        <p:sp>
          <p:nvSpPr>
            <p:cNvPr id="191" name="Google Shape;191;p7"/>
            <p:cNvSpPr txBox="1"/>
            <p:nvPr/>
          </p:nvSpPr>
          <p:spPr>
            <a:xfrm>
              <a:off x="314043" y="4735059"/>
              <a:ext cx="3062710" cy="1077218"/>
            </a:xfrm>
            <a:prstGeom prst="rect">
              <a:avLst/>
            </a:prstGeom>
            <a:noFill/>
            <a:ln>
              <a:noFill/>
            </a:ln>
          </p:spPr>
          <p:txBody>
            <a:bodyPr anchorCtr="0" anchor="t" bIns="45700" lIns="0" spcFirstLastPara="1" rIns="91425" wrap="square" tIns="45700">
              <a:spAutoFit/>
            </a:bodyPr>
            <a:lstStyle/>
            <a:p>
              <a:pPr indent="0" lvl="0" marL="0" marR="0" rtl="0" algn="r">
                <a:spcBef>
                  <a:spcPts val="0"/>
                </a:spcBef>
                <a:spcAft>
                  <a:spcPts val="0"/>
                </a:spcAft>
                <a:buNone/>
              </a:pPr>
              <a:r>
                <a:rPr b="0" i="0" lang="es-ES" sz="1600">
                  <a:solidFill>
                    <a:schemeClr val="dk1"/>
                  </a:solidFill>
                  <a:latin typeface="Calibri"/>
                  <a:ea typeface="Calibri"/>
                  <a:cs typeface="Calibri"/>
                  <a:sym typeface="Calibri"/>
                </a:rPr>
                <a:t>Dart es el lenguaje de programación principal utilizado en el framework de desarrollo de aplicaciones móviles y web Flutter</a:t>
              </a:r>
              <a:endParaRPr sz="1600">
                <a:solidFill>
                  <a:srgbClr val="3F3F3F"/>
                </a:solidFill>
                <a:latin typeface="Calibri"/>
                <a:ea typeface="Calibri"/>
                <a:cs typeface="Calibri"/>
                <a:sym typeface="Calibri"/>
              </a:endParaRPr>
            </a:p>
          </p:txBody>
        </p:sp>
      </p:grpSp>
      <p:grpSp>
        <p:nvGrpSpPr>
          <p:cNvPr id="192" name="Google Shape;192;p7"/>
          <p:cNvGrpSpPr/>
          <p:nvPr/>
        </p:nvGrpSpPr>
        <p:grpSpPr>
          <a:xfrm>
            <a:off x="8686367" y="4921999"/>
            <a:ext cx="2738140" cy="1538883"/>
            <a:chOff x="302738" y="4324723"/>
            <a:chExt cx="2851594" cy="1538883"/>
          </a:xfrm>
        </p:grpSpPr>
        <p:sp>
          <p:nvSpPr>
            <p:cNvPr id="193" name="Google Shape;193;p7"/>
            <p:cNvSpPr txBox="1"/>
            <p:nvPr/>
          </p:nvSpPr>
          <p:spPr>
            <a:xfrm>
              <a:off x="302738" y="4324723"/>
              <a:ext cx="2851594" cy="461665"/>
            </a:xfrm>
            <a:prstGeom prst="rect">
              <a:avLst/>
            </a:prstGeom>
            <a:noFill/>
            <a:ln>
              <a:noFill/>
            </a:ln>
          </p:spPr>
          <p:txBody>
            <a:bodyPr anchorCtr="0" anchor="ctr" bIns="45700" lIns="0" spcFirstLastPara="1" rIns="91425" wrap="square" tIns="45700">
              <a:spAutoFit/>
            </a:bodyPr>
            <a:lstStyle/>
            <a:p>
              <a:pPr indent="0" lvl="0" marL="0" marR="0" rtl="0" algn="l">
                <a:spcBef>
                  <a:spcPts val="0"/>
                </a:spcBef>
                <a:spcAft>
                  <a:spcPts val="0"/>
                </a:spcAft>
                <a:buNone/>
              </a:pPr>
              <a:r>
                <a:rPr b="1" lang="es-ES" sz="2400">
                  <a:solidFill>
                    <a:srgbClr val="3F3F3F"/>
                  </a:solidFill>
                  <a:latin typeface="Calibri"/>
                  <a:ea typeface="Calibri"/>
                  <a:cs typeface="Calibri"/>
                  <a:sym typeface="Calibri"/>
                </a:rPr>
                <a:t>Herramientas</a:t>
              </a:r>
              <a:endParaRPr b="1" sz="2400">
                <a:solidFill>
                  <a:srgbClr val="3F3F3F"/>
                </a:solidFill>
                <a:latin typeface="Calibri"/>
                <a:ea typeface="Calibri"/>
                <a:cs typeface="Calibri"/>
                <a:sym typeface="Calibri"/>
              </a:endParaRPr>
            </a:p>
          </p:txBody>
        </p:sp>
        <p:sp>
          <p:nvSpPr>
            <p:cNvPr id="194" name="Google Shape;194;p7"/>
            <p:cNvSpPr txBox="1"/>
            <p:nvPr/>
          </p:nvSpPr>
          <p:spPr>
            <a:xfrm>
              <a:off x="302738" y="4786388"/>
              <a:ext cx="2851594" cy="1077218"/>
            </a:xfrm>
            <a:prstGeom prst="rect">
              <a:avLst/>
            </a:prstGeom>
            <a:noFill/>
            <a:ln>
              <a:noFill/>
            </a:ln>
          </p:spPr>
          <p:txBody>
            <a:bodyPr anchorCtr="0" anchor="t" bIns="45700" lIns="0" spcFirstLastPara="1" rIns="91425" wrap="square" tIns="45700">
              <a:spAutoFit/>
            </a:bodyPr>
            <a:lstStyle/>
            <a:p>
              <a:pPr indent="0" lvl="0" marL="0" marR="0" rtl="0" algn="l">
                <a:spcBef>
                  <a:spcPts val="0"/>
                </a:spcBef>
                <a:spcAft>
                  <a:spcPts val="0"/>
                </a:spcAft>
                <a:buNone/>
              </a:pPr>
              <a:r>
                <a:rPr b="0" i="0" lang="es-ES" sz="1600">
                  <a:solidFill>
                    <a:schemeClr val="dk1"/>
                  </a:solidFill>
                  <a:latin typeface="Calibri"/>
                  <a:ea typeface="Calibri"/>
                  <a:cs typeface="Calibri"/>
                  <a:sym typeface="Calibri"/>
                </a:rPr>
                <a:t>Integrado (IDE) de Dart y extensiones para Visual Studio Code, lo que facilita la creación y el depurado de aplicaciones.</a:t>
              </a:r>
              <a:endParaRPr/>
            </a:p>
          </p:txBody>
        </p:sp>
      </p:grpSp>
      <p:cxnSp>
        <p:nvCxnSpPr>
          <p:cNvPr id="195" name="Google Shape;195;p7"/>
          <p:cNvCxnSpPr/>
          <p:nvPr/>
        </p:nvCxnSpPr>
        <p:spPr>
          <a:xfrm flipH="1" rot="10800000">
            <a:off x="6692630" y="1926768"/>
            <a:ext cx="1780200" cy="1332000"/>
          </a:xfrm>
          <a:prstGeom prst="bentConnector3">
            <a:avLst>
              <a:gd fmla="val -274" name="adj1"/>
            </a:avLst>
          </a:prstGeom>
          <a:noFill/>
          <a:ln cap="flat" cmpd="sng" w="9525">
            <a:solidFill>
              <a:srgbClr val="A5A5A5"/>
            </a:solidFill>
            <a:prstDash val="solid"/>
            <a:miter lim="800000"/>
            <a:headEnd len="med" w="med" type="oval"/>
            <a:tailEnd len="med" w="med" type="oval"/>
          </a:ln>
        </p:spPr>
      </p:cxnSp>
      <p:cxnSp>
        <p:nvCxnSpPr>
          <p:cNvPr id="196" name="Google Shape;196;p7"/>
          <p:cNvCxnSpPr/>
          <p:nvPr/>
        </p:nvCxnSpPr>
        <p:spPr>
          <a:xfrm rot="10800000">
            <a:off x="7140194" y="4393832"/>
            <a:ext cx="1332600" cy="759000"/>
          </a:xfrm>
          <a:prstGeom prst="bentConnector3">
            <a:avLst>
              <a:gd fmla="val 98911" name="adj1"/>
            </a:avLst>
          </a:prstGeom>
          <a:noFill/>
          <a:ln cap="flat" cmpd="sng" w="9525">
            <a:solidFill>
              <a:srgbClr val="A5A5A5"/>
            </a:solidFill>
            <a:prstDash val="solid"/>
            <a:miter lim="800000"/>
            <a:headEnd len="med" w="med" type="oval"/>
            <a:tailEnd len="med" w="med" type="oval"/>
          </a:ln>
        </p:spPr>
      </p:cxnSp>
      <p:cxnSp>
        <p:nvCxnSpPr>
          <p:cNvPr id="197" name="Google Shape;197;p7"/>
          <p:cNvCxnSpPr/>
          <p:nvPr/>
        </p:nvCxnSpPr>
        <p:spPr>
          <a:xfrm flipH="1" rot="10800000">
            <a:off x="2845273" y="4423104"/>
            <a:ext cx="1597800" cy="529200"/>
          </a:xfrm>
          <a:prstGeom prst="bentConnector3">
            <a:avLst>
              <a:gd fmla="val -530" name="adj1"/>
            </a:avLst>
          </a:prstGeom>
          <a:noFill/>
          <a:ln cap="flat" cmpd="sng" w="9525">
            <a:solidFill>
              <a:srgbClr val="A5A5A5"/>
            </a:solidFill>
            <a:prstDash val="solid"/>
            <a:miter lim="800000"/>
            <a:headEnd len="med" w="med" type="oval"/>
            <a:tailEnd len="med" w="med" type="oval"/>
          </a:ln>
        </p:spPr>
      </p:cxnSp>
      <p:cxnSp>
        <p:nvCxnSpPr>
          <p:cNvPr id="198" name="Google Shape;198;p7"/>
          <p:cNvCxnSpPr/>
          <p:nvPr/>
        </p:nvCxnSpPr>
        <p:spPr>
          <a:xfrm>
            <a:off x="3720911" y="1985190"/>
            <a:ext cx="1150500" cy="270000"/>
          </a:xfrm>
          <a:prstGeom prst="bentConnector3">
            <a:avLst>
              <a:gd fmla="val 99891" name="adj1"/>
            </a:avLst>
          </a:prstGeom>
          <a:noFill/>
          <a:ln cap="flat" cmpd="sng" w="9525">
            <a:solidFill>
              <a:srgbClr val="A5A5A5"/>
            </a:solidFill>
            <a:prstDash val="solid"/>
            <a:miter lim="800000"/>
            <a:headEnd len="med" w="med" type="oval"/>
            <a:tailEnd len="med" w="med" type="oval"/>
          </a:ln>
        </p:spPr>
      </p:cxnSp>
      <p:grpSp>
        <p:nvGrpSpPr>
          <p:cNvPr id="199" name="Google Shape;199;p7"/>
          <p:cNvGrpSpPr/>
          <p:nvPr/>
        </p:nvGrpSpPr>
        <p:grpSpPr>
          <a:xfrm>
            <a:off x="4354680" y="2271244"/>
            <a:ext cx="3852299" cy="3268838"/>
            <a:chOff x="4708647" y="2271244"/>
            <a:chExt cx="3462733" cy="2938275"/>
          </a:xfrm>
        </p:grpSpPr>
        <p:sp>
          <p:nvSpPr>
            <p:cNvPr id="200" name="Google Shape;200;p7"/>
            <p:cNvSpPr/>
            <p:nvPr/>
          </p:nvSpPr>
          <p:spPr>
            <a:xfrm>
              <a:off x="5424880" y="2949383"/>
              <a:ext cx="1627206" cy="1631046"/>
            </a:xfrm>
            <a:custGeom>
              <a:rect b="b" l="l" r="r" t="t"/>
              <a:pathLst>
                <a:path extrusionOk="0" h="1796239" w="179201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Calibri"/>
                <a:ea typeface="Calibri"/>
                <a:cs typeface="Calibri"/>
                <a:sym typeface="Calibri"/>
              </a:endParaRPr>
            </a:p>
          </p:txBody>
        </p:sp>
        <p:sp>
          <p:nvSpPr>
            <p:cNvPr id="201" name="Google Shape;201;p7"/>
            <p:cNvSpPr/>
            <p:nvPr/>
          </p:nvSpPr>
          <p:spPr>
            <a:xfrm>
              <a:off x="7043973" y="3247219"/>
              <a:ext cx="1127407" cy="1130068"/>
            </a:xfrm>
            <a:custGeom>
              <a:rect b="b" l="l" r="r" t="t"/>
              <a:pathLst>
                <a:path extrusionOk="0" h="1796239" w="179201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Calibri"/>
                <a:ea typeface="Calibri"/>
                <a:cs typeface="Calibri"/>
                <a:sym typeface="Calibri"/>
              </a:endParaRPr>
            </a:p>
          </p:txBody>
        </p:sp>
        <p:sp>
          <p:nvSpPr>
            <p:cNvPr id="202" name="Google Shape;202;p7"/>
            <p:cNvSpPr/>
            <p:nvPr/>
          </p:nvSpPr>
          <p:spPr>
            <a:xfrm>
              <a:off x="4755968" y="2271244"/>
              <a:ext cx="1127407" cy="1130068"/>
            </a:xfrm>
            <a:custGeom>
              <a:rect b="b" l="l" r="r" t="t"/>
              <a:pathLst>
                <a:path extrusionOk="0" h="1796239" w="179201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Calibri"/>
                <a:ea typeface="Calibri"/>
                <a:cs typeface="Calibri"/>
                <a:sym typeface="Calibri"/>
              </a:endParaRPr>
            </a:p>
          </p:txBody>
        </p:sp>
        <p:sp>
          <p:nvSpPr>
            <p:cNvPr id="203" name="Google Shape;203;p7"/>
            <p:cNvSpPr/>
            <p:nvPr/>
          </p:nvSpPr>
          <p:spPr>
            <a:xfrm>
              <a:off x="4708647" y="4079451"/>
              <a:ext cx="1127407" cy="1130068"/>
            </a:xfrm>
            <a:custGeom>
              <a:rect b="b" l="l" r="r" t="t"/>
              <a:pathLst>
                <a:path extrusionOk="0" h="1796239" w="179201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Calibri"/>
                <a:ea typeface="Calibri"/>
                <a:cs typeface="Calibri"/>
                <a:sym typeface="Calibri"/>
              </a:endParaRPr>
            </a:p>
          </p:txBody>
        </p:sp>
      </p:grpSp>
      <p:sp>
        <p:nvSpPr>
          <p:cNvPr id="204" name="Google Shape;204;p7"/>
          <p:cNvSpPr/>
          <p:nvPr/>
        </p:nvSpPr>
        <p:spPr>
          <a:xfrm>
            <a:off x="4816559" y="2751411"/>
            <a:ext cx="435772" cy="319352"/>
          </a:xfrm>
          <a:custGeom>
            <a:rect b="b" l="l" r="r" t="t"/>
            <a:pathLst>
              <a:path extrusionOk="0" h="2380886" w="3248842">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7"/>
          <p:cNvSpPr/>
          <p:nvPr/>
        </p:nvSpPr>
        <p:spPr>
          <a:xfrm>
            <a:off x="7353444" y="3868144"/>
            <a:ext cx="461850" cy="234952"/>
          </a:xfrm>
          <a:custGeom>
            <a:rect b="b" l="l" r="r" t="t"/>
            <a:pathLst>
              <a:path extrusionOk="0" h="1659188" w="3261500">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 name="Google Shape;206;p7"/>
          <p:cNvSpPr/>
          <p:nvPr/>
        </p:nvSpPr>
        <p:spPr>
          <a:xfrm>
            <a:off x="4813952" y="4734210"/>
            <a:ext cx="370902" cy="380272"/>
          </a:xfrm>
          <a:custGeom>
            <a:rect b="b" l="l" r="r" t="t"/>
            <a:pathLst>
              <a:path extrusionOk="0" h="2354614" w="229659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7"/>
          <p:cNvSpPr/>
          <p:nvPr/>
        </p:nvSpPr>
        <p:spPr>
          <a:xfrm rot="2700000">
            <a:off x="1717622" y="3550470"/>
            <a:ext cx="306172" cy="750225"/>
          </a:xfrm>
          <a:custGeom>
            <a:rect b="b" l="l" r="r" t="t"/>
            <a:pathLst>
              <a:path extrusionOk="0" h="2598393" w="106042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08" name="Google Shape;208;p7"/>
          <p:cNvGrpSpPr/>
          <p:nvPr/>
        </p:nvGrpSpPr>
        <p:grpSpPr>
          <a:xfrm>
            <a:off x="5758907" y="3464582"/>
            <a:ext cx="595437" cy="811713"/>
            <a:chOff x="5758907" y="3464582"/>
            <a:chExt cx="595437" cy="811713"/>
          </a:xfrm>
        </p:grpSpPr>
        <p:pic>
          <p:nvPicPr>
            <p:cNvPr descr="Dart overview | Dart" id="209" name="Google Shape;209;p7"/>
            <p:cNvPicPr preferRelativeResize="0"/>
            <p:nvPr/>
          </p:nvPicPr>
          <p:blipFill rotWithShape="1">
            <a:blip r:embed="rId3">
              <a:alphaModFix/>
            </a:blip>
            <a:srcRect b="0" l="0" r="62980" t="-2484"/>
            <a:stretch/>
          </p:blipFill>
          <p:spPr>
            <a:xfrm>
              <a:off x="5860798" y="3464582"/>
              <a:ext cx="388481" cy="602252"/>
            </a:xfrm>
            <a:prstGeom prst="rect">
              <a:avLst/>
            </a:prstGeom>
            <a:noFill/>
            <a:ln>
              <a:noFill/>
            </a:ln>
          </p:spPr>
        </p:pic>
        <p:pic>
          <p:nvPicPr>
            <p:cNvPr descr="Dart overview | Dart" id="210" name="Google Shape;210;p7"/>
            <p:cNvPicPr preferRelativeResize="0"/>
            <p:nvPr/>
          </p:nvPicPr>
          <p:blipFill rotWithShape="1">
            <a:blip r:embed="rId3">
              <a:alphaModFix/>
            </a:blip>
            <a:srcRect b="24597" l="43258" r="0" t="25376"/>
            <a:stretch/>
          </p:blipFill>
          <p:spPr>
            <a:xfrm>
              <a:off x="5758907" y="3982314"/>
              <a:ext cx="595437" cy="293981"/>
            </a:xfrm>
            <a:prstGeom prst="rect">
              <a:avLst/>
            </a:prstGeom>
            <a:noFill/>
            <a:ln>
              <a:noFill/>
            </a:ln>
          </p:spPr>
        </p:pic>
      </p:grpSp>
      <p:sp>
        <p:nvSpPr>
          <p:cNvPr id="211" name="Google Shape;211;p7"/>
          <p:cNvSpPr txBox="1"/>
          <p:nvPr/>
        </p:nvSpPr>
        <p:spPr>
          <a:xfrm>
            <a:off x="404247" y="358453"/>
            <a:ext cx="9679656" cy="710929"/>
          </a:xfrm>
          <a:prstGeom prst="rect">
            <a:avLst/>
          </a:prstGeom>
          <a:noFill/>
          <a:ln>
            <a:noFill/>
          </a:ln>
        </p:spPr>
        <p:txBody>
          <a:bodyPr anchorCtr="0" anchor="ctr" bIns="45700" lIns="91425" spcFirstLastPara="1" rIns="91425" wrap="square" tIns="45700">
            <a:noAutofit/>
          </a:bodyPr>
          <a:lstStyle/>
          <a:p>
            <a:pPr indent="0" lvl="0" marL="449580" marR="0" rtl="0" algn="just">
              <a:lnSpc>
                <a:spcPct val="107000"/>
              </a:lnSpc>
              <a:spcBef>
                <a:spcPts val="0"/>
              </a:spcBef>
              <a:spcAft>
                <a:spcPts val="0"/>
              </a:spcAft>
              <a:buClr>
                <a:schemeClr val="lt1"/>
              </a:buClr>
              <a:buSzPts val="3600"/>
              <a:buFont typeface="Calibri"/>
              <a:buNone/>
            </a:pPr>
            <a:r>
              <a:rPr b="1" lang="es-ES" sz="3600">
                <a:solidFill>
                  <a:schemeClr val="lt1"/>
                </a:solidFill>
                <a:latin typeface="Calibri"/>
                <a:ea typeface="Calibri"/>
                <a:cs typeface="Calibri"/>
                <a:sym typeface="Calibri"/>
              </a:rPr>
              <a:t>¿Por qué el lenguaje DART?</a:t>
            </a:r>
            <a:endParaRPr sz="36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5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grpSp>
        <p:nvGrpSpPr>
          <p:cNvPr id="216" name="Google Shape;216;p8"/>
          <p:cNvGrpSpPr/>
          <p:nvPr/>
        </p:nvGrpSpPr>
        <p:grpSpPr>
          <a:xfrm>
            <a:off x="8686366" y="1326541"/>
            <a:ext cx="3430605" cy="2309342"/>
            <a:chOff x="302738" y="3955391"/>
            <a:chExt cx="2893169" cy="1304227"/>
          </a:xfrm>
        </p:grpSpPr>
        <p:sp>
          <p:nvSpPr>
            <p:cNvPr id="217" name="Google Shape;217;p8"/>
            <p:cNvSpPr txBox="1"/>
            <p:nvPr/>
          </p:nvSpPr>
          <p:spPr>
            <a:xfrm>
              <a:off x="302738" y="3955391"/>
              <a:ext cx="2851594" cy="1200329"/>
            </a:xfrm>
            <a:prstGeom prst="rect">
              <a:avLst/>
            </a:prstGeom>
            <a:noFill/>
            <a:ln>
              <a:noFill/>
            </a:ln>
          </p:spPr>
          <p:txBody>
            <a:bodyPr anchorCtr="0" anchor="ctr" bIns="45700" lIns="0" spcFirstLastPara="1" rIns="91425" wrap="square" tIns="45700">
              <a:spAutoFit/>
            </a:bodyPr>
            <a:lstStyle/>
            <a:p>
              <a:pPr indent="0" lvl="0" marL="0" marR="0" rtl="0" algn="l">
                <a:spcBef>
                  <a:spcPts val="0"/>
                </a:spcBef>
                <a:spcAft>
                  <a:spcPts val="0"/>
                </a:spcAft>
                <a:buNone/>
              </a:pPr>
              <a:r>
                <a:rPr b="1" lang="es-ES" sz="2400">
                  <a:solidFill>
                    <a:srgbClr val="3F3F3F"/>
                  </a:solidFill>
                  <a:latin typeface="Calibri"/>
                  <a:ea typeface="Calibri"/>
                  <a:cs typeface="Calibri"/>
                  <a:sym typeface="Calibri"/>
                </a:rPr>
                <a:t>Integración con otros servicios de Google</a:t>
              </a:r>
              <a:endParaRPr b="1" sz="2400">
                <a:solidFill>
                  <a:srgbClr val="3F3F3F"/>
                </a:solidFill>
                <a:latin typeface="Calibri"/>
                <a:ea typeface="Calibri"/>
                <a:cs typeface="Calibri"/>
                <a:sym typeface="Calibri"/>
              </a:endParaRPr>
            </a:p>
          </p:txBody>
        </p:sp>
        <p:sp>
          <p:nvSpPr>
            <p:cNvPr id="218" name="Google Shape;218;p8"/>
            <p:cNvSpPr txBox="1"/>
            <p:nvPr/>
          </p:nvSpPr>
          <p:spPr>
            <a:xfrm>
              <a:off x="344313" y="4790303"/>
              <a:ext cx="2851594" cy="469315"/>
            </a:xfrm>
            <a:prstGeom prst="rect">
              <a:avLst/>
            </a:prstGeom>
            <a:noFill/>
            <a:ln>
              <a:noFill/>
            </a:ln>
          </p:spPr>
          <p:txBody>
            <a:bodyPr anchorCtr="0" anchor="t" bIns="45700" lIns="0" spcFirstLastPara="1" rIns="91425" wrap="square" tIns="45700">
              <a:spAutoFit/>
            </a:bodyPr>
            <a:lstStyle/>
            <a:p>
              <a:pPr indent="0" lvl="0" marL="0" marR="0" rtl="0" algn="l">
                <a:spcBef>
                  <a:spcPts val="0"/>
                </a:spcBef>
                <a:spcAft>
                  <a:spcPts val="0"/>
                </a:spcAft>
                <a:buNone/>
              </a:pPr>
              <a:r>
                <a:rPr b="0" i="0" lang="es-ES" sz="1600">
                  <a:solidFill>
                    <a:schemeClr val="dk1"/>
                  </a:solidFill>
                  <a:latin typeface="Calibri"/>
                  <a:ea typeface="Calibri"/>
                  <a:cs typeface="Calibri"/>
                  <a:sym typeface="Calibri"/>
                </a:rPr>
                <a:t> Si estás trabajando en un proyecto que se integra con otros servicios de Google, como Firebase.</a:t>
              </a:r>
              <a:endParaRPr/>
            </a:p>
          </p:txBody>
        </p:sp>
      </p:grpSp>
      <p:grpSp>
        <p:nvGrpSpPr>
          <p:cNvPr id="219" name="Google Shape;219;p8"/>
          <p:cNvGrpSpPr/>
          <p:nvPr/>
        </p:nvGrpSpPr>
        <p:grpSpPr>
          <a:xfrm>
            <a:off x="0" y="4911480"/>
            <a:ext cx="3548571" cy="1188800"/>
            <a:chOff x="-541273" y="4314204"/>
            <a:chExt cx="3695605" cy="1188800"/>
          </a:xfrm>
        </p:grpSpPr>
        <p:sp>
          <p:nvSpPr>
            <p:cNvPr id="220" name="Google Shape;220;p8"/>
            <p:cNvSpPr txBox="1"/>
            <p:nvPr/>
          </p:nvSpPr>
          <p:spPr>
            <a:xfrm>
              <a:off x="-541273" y="4314204"/>
              <a:ext cx="3695605" cy="830997"/>
            </a:xfrm>
            <a:prstGeom prst="rect">
              <a:avLst/>
            </a:prstGeom>
            <a:noFill/>
            <a:ln>
              <a:noFill/>
            </a:ln>
          </p:spPr>
          <p:txBody>
            <a:bodyPr anchorCtr="0" anchor="ctr" bIns="45700" lIns="0" spcFirstLastPara="1" rIns="91425" wrap="square" tIns="45700">
              <a:spAutoFit/>
            </a:bodyPr>
            <a:lstStyle/>
            <a:p>
              <a:pPr indent="0" lvl="0" marL="0" marR="0" rtl="0" algn="r">
                <a:spcBef>
                  <a:spcPts val="0"/>
                </a:spcBef>
                <a:spcAft>
                  <a:spcPts val="0"/>
                </a:spcAft>
                <a:buNone/>
              </a:pPr>
              <a:r>
                <a:rPr b="1" lang="es-ES" sz="2400">
                  <a:solidFill>
                    <a:srgbClr val="3F3F3F"/>
                  </a:solidFill>
                  <a:latin typeface="Calibri"/>
                  <a:ea typeface="Calibri"/>
                  <a:cs typeface="Calibri"/>
                  <a:sym typeface="Calibri"/>
                </a:rPr>
                <a:t>Soporte multiplataforma</a:t>
              </a:r>
              <a:br>
                <a:rPr b="1" lang="es-ES" sz="2400">
                  <a:solidFill>
                    <a:srgbClr val="3F3F3F"/>
                  </a:solidFill>
                  <a:latin typeface="Calibri"/>
                  <a:ea typeface="Calibri"/>
                  <a:cs typeface="Calibri"/>
                  <a:sym typeface="Calibri"/>
                </a:rPr>
              </a:br>
              <a:endParaRPr b="1" sz="2400">
                <a:solidFill>
                  <a:srgbClr val="3F3F3F"/>
                </a:solidFill>
                <a:latin typeface="Calibri"/>
                <a:ea typeface="Calibri"/>
                <a:cs typeface="Calibri"/>
                <a:sym typeface="Calibri"/>
              </a:endParaRPr>
            </a:p>
          </p:txBody>
        </p:sp>
        <p:sp>
          <p:nvSpPr>
            <p:cNvPr id="221" name="Google Shape;221;p8"/>
            <p:cNvSpPr txBox="1"/>
            <p:nvPr/>
          </p:nvSpPr>
          <p:spPr>
            <a:xfrm>
              <a:off x="302738" y="4672007"/>
              <a:ext cx="2851594" cy="830997"/>
            </a:xfrm>
            <a:prstGeom prst="rect">
              <a:avLst/>
            </a:prstGeom>
            <a:noFill/>
            <a:ln>
              <a:noFill/>
            </a:ln>
          </p:spPr>
          <p:txBody>
            <a:bodyPr anchorCtr="0" anchor="t" bIns="45700" lIns="0" spcFirstLastPara="1" rIns="91425" wrap="square" tIns="45700">
              <a:spAutoFit/>
            </a:bodyPr>
            <a:lstStyle/>
            <a:p>
              <a:pPr indent="0" lvl="0" marL="0" marR="0" rtl="0" algn="l">
                <a:spcBef>
                  <a:spcPts val="0"/>
                </a:spcBef>
                <a:spcAft>
                  <a:spcPts val="0"/>
                </a:spcAft>
                <a:buNone/>
              </a:pPr>
              <a:r>
                <a:rPr b="0" i="0" lang="es-ES" sz="1600">
                  <a:solidFill>
                    <a:schemeClr val="dk1"/>
                  </a:solidFill>
                  <a:latin typeface="Calibri"/>
                  <a:ea typeface="Calibri"/>
                  <a:cs typeface="Calibri"/>
                  <a:sym typeface="Calibri"/>
                </a:rPr>
                <a:t>Dart y Flutter son ideales para el desarrollo de aplicaciones multiplataforma</a:t>
              </a:r>
              <a:endParaRPr/>
            </a:p>
          </p:txBody>
        </p:sp>
      </p:grpSp>
      <p:grpSp>
        <p:nvGrpSpPr>
          <p:cNvPr id="222" name="Google Shape;222;p8"/>
          <p:cNvGrpSpPr/>
          <p:nvPr/>
        </p:nvGrpSpPr>
        <p:grpSpPr>
          <a:xfrm>
            <a:off x="-247521" y="1741380"/>
            <a:ext cx="4263160" cy="1867399"/>
            <a:chOff x="-771046" y="4128047"/>
            <a:chExt cx="4439803" cy="1867399"/>
          </a:xfrm>
        </p:grpSpPr>
        <p:sp>
          <p:nvSpPr>
            <p:cNvPr id="223" name="Google Shape;223;p8"/>
            <p:cNvSpPr txBox="1"/>
            <p:nvPr/>
          </p:nvSpPr>
          <p:spPr>
            <a:xfrm>
              <a:off x="-771046" y="4128047"/>
              <a:ext cx="4132863" cy="461665"/>
            </a:xfrm>
            <a:prstGeom prst="rect">
              <a:avLst/>
            </a:prstGeom>
            <a:noFill/>
            <a:ln>
              <a:noFill/>
            </a:ln>
          </p:spPr>
          <p:txBody>
            <a:bodyPr anchorCtr="0" anchor="ctr" bIns="45700" lIns="0" spcFirstLastPara="1" rIns="91425" wrap="square" tIns="45700">
              <a:spAutoFit/>
            </a:bodyPr>
            <a:lstStyle/>
            <a:p>
              <a:pPr indent="0" lvl="0" marL="0" marR="0" rtl="0" algn="r">
                <a:spcBef>
                  <a:spcPts val="0"/>
                </a:spcBef>
                <a:spcAft>
                  <a:spcPts val="0"/>
                </a:spcAft>
                <a:buNone/>
              </a:pPr>
              <a:r>
                <a:rPr b="1" lang="es-ES" sz="2400">
                  <a:solidFill>
                    <a:srgbClr val="3F3F3F"/>
                  </a:solidFill>
                  <a:latin typeface="Calibri"/>
                  <a:ea typeface="Calibri"/>
                  <a:cs typeface="Calibri"/>
                  <a:sym typeface="Calibri"/>
                </a:rPr>
                <a:t>Comunidad en crecimiento</a:t>
              </a:r>
              <a:endParaRPr b="1" sz="2400">
                <a:solidFill>
                  <a:srgbClr val="3F3F3F"/>
                </a:solidFill>
                <a:latin typeface="Calibri"/>
                <a:ea typeface="Calibri"/>
                <a:cs typeface="Calibri"/>
                <a:sym typeface="Calibri"/>
              </a:endParaRPr>
            </a:p>
          </p:txBody>
        </p:sp>
        <p:sp>
          <p:nvSpPr>
            <p:cNvPr id="224" name="Google Shape;224;p8"/>
            <p:cNvSpPr txBox="1"/>
            <p:nvPr/>
          </p:nvSpPr>
          <p:spPr>
            <a:xfrm>
              <a:off x="-92273" y="4672007"/>
              <a:ext cx="3761030" cy="1323439"/>
            </a:xfrm>
            <a:prstGeom prst="rect">
              <a:avLst/>
            </a:prstGeom>
            <a:noFill/>
            <a:ln>
              <a:noFill/>
            </a:ln>
          </p:spPr>
          <p:txBody>
            <a:bodyPr anchorCtr="0" anchor="t" bIns="45700" lIns="0" spcFirstLastPara="1" rIns="91425" wrap="square" tIns="45700">
              <a:spAutoFit/>
            </a:bodyPr>
            <a:lstStyle/>
            <a:p>
              <a:pPr indent="0" lvl="0" marL="0" marR="0" rtl="0" algn="r">
                <a:spcBef>
                  <a:spcPts val="0"/>
                </a:spcBef>
                <a:spcAft>
                  <a:spcPts val="0"/>
                </a:spcAft>
                <a:buNone/>
              </a:pPr>
              <a:r>
                <a:rPr b="0" i="0" lang="es-ES" sz="1600">
                  <a:solidFill>
                    <a:schemeClr val="dk1"/>
                  </a:solidFill>
                  <a:latin typeface="Calibri"/>
                  <a:ea typeface="Calibri"/>
                  <a:cs typeface="Calibri"/>
                  <a:sym typeface="Calibri"/>
                </a:rPr>
                <a:t>La comunidad de Dart y Flutter ha estado creciendo y madurando rápidamente, lo que significa que hay recursos, bibliotecas y componentes disponibles para ayudar en el desarrollo de aplicaciones.</a:t>
              </a:r>
              <a:endParaRPr sz="1600">
                <a:solidFill>
                  <a:srgbClr val="3F3F3F"/>
                </a:solidFill>
                <a:latin typeface="Calibri"/>
                <a:ea typeface="Calibri"/>
                <a:cs typeface="Calibri"/>
                <a:sym typeface="Calibri"/>
              </a:endParaRPr>
            </a:p>
          </p:txBody>
        </p:sp>
      </p:grpSp>
      <p:sp>
        <p:nvSpPr>
          <p:cNvPr id="225" name="Google Shape;225;p8"/>
          <p:cNvSpPr txBox="1"/>
          <p:nvPr/>
        </p:nvSpPr>
        <p:spPr>
          <a:xfrm>
            <a:off x="8686366" y="5551565"/>
            <a:ext cx="2738140" cy="584775"/>
          </a:xfrm>
          <a:prstGeom prst="rect">
            <a:avLst/>
          </a:prstGeom>
          <a:noFill/>
          <a:ln>
            <a:noFill/>
          </a:ln>
        </p:spPr>
        <p:txBody>
          <a:bodyPr anchorCtr="0" anchor="t" bIns="45700" lIns="0" spcFirstLastPara="1" rIns="91425" wrap="square" tIns="45700">
            <a:spAutoFit/>
          </a:bodyPr>
          <a:lstStyle/>
          <a:p>
            <a:pPr indent="0" lvl="0" marL="0" marR="0" rtl="0" algn="l">
              <a:spcBef>
                <a:spcPts val="0"/>
              </a:spcBef>
              <a:spcAft>
                <a:spcPts val="0"/>
              </a:spcAft>
              <a:buNone/>
            </a:pPr>
            <a:r>
              <a:rPr b="0" i="0" lang="es-ES" sz="1600">
                <a:solidFill>
                  <a:schemeClr val="dk1"/>
                </a:solidFill>
                <a:latin typeface="Calibri"/>
                <a:ea typeface="Calibri"/>
                <a:cs typeface="Calibri"/>
                <a:sym typeface="Calibri"/>
              </a:rPr>
              <a:t>El respaldo de grandes empresas como Google.</a:t>
            </a:r>
            <a:endParaRPr sz="1600">
              <a:solidFill>
                <a:srgbClr val="3F3F3F"/>
              </a:solidFill>
              <a:latin typeface="Calibri"/>
              <a:ea typeface="Calibri"/>
              <a:cs typeface="Calibri"/>
              <a:sym typeface="Calibri"/>
            </a:endParaRPr>
          </a:p>
        </p:txBody>
      </p:sp>
      <p:cxnSp>
        <p:nvCxnSpPr>
          <p:cNvPr id="226" name="Google Shape;226;p8"/>
          <p:cNvCxnSpPr/>
          <p:nvPr/>
        </p:nvCxnSpPr>
        <p:spPr>
          <a:xfrm flipH="1" rot="10800000">
            <a:off x="6692630" y="1926768"/>
            <a:ext cx="1780200" cy="1332000"/>
          </a:xfrm>
          <a:prstGeom prst="bentConnector3">
            <a:avLst>
              <a:gd fmla="val -274" name="adj1"/>
            </a:avLst>
          </a:prstGeom>
          <a:noFill/>
          <a:ln cap="flat" cmpd="sng" w="9525">
            <a:solidFill>
              <a:srgbClr val="A5A5A5"/>
            </a:solidFill>
            <a:prstDash val="solid"/>
            <a:miter lim="800000"/>
            <a:headEnd len="med" w="med" type="oval"/>
            <a:tailEnd len="med" w="med" type="oval"/>
          </a:ln>
        </p:spPr>
      </p:cxnSp>
      <p:cxnSp>
        <p:nvCxnSpPr>
          <p:cNvPr id="227" name="Google Shape;227;p8"/>
          <p:cNvCxnSpPr/>
          <p:nvPr/>
        </p:nvCxnSpPr>
        <p:spPr>
          <a:xfrm rot="10800000">
            <a:off x="7140194" y="4393832"/>
            <a:ext cx="1332600" cy="759000"/>
          </a:xfrm>
          <a:prstGeom prst="bentConnector3">
            <a:avLst>
              <a:gd fmla="val 98911" name="adj1"/>
            </a:avLst>
          </a:prstGeom>
          <a:noFill/>
          <a:ln cap="flat" cmpd="sng" w="9525">
            <a:solidFill>
              <a:srgbClr val="A5A5A5"/>
            </a:solidFill>
            <a:prstDash val="solid"/>
            <a:miter lim="800000"/>
            <a:headEnd len="med" w="med" type="oval"/>
            <a:tailEnd len="med" w="med" type="oval"/>
          </a:ln>
        </p:spPr>
      </p:cxnSp>
      <p:cxnSp>
        <p:nvCxnSpPr>
          <p:cNvPr id="228" name="Google Shape;228;p8"/>
          <p:cNvCxnSpPr/>
          <p:nvPr/>
        </p:nvCxnSpPr>
        <p:spPr>
          <a:xfrm flipH="1" rot="10800000">
            <a:off x="2845273" y="4423104"/>
            <a:ext cx="1597800" cy="529200"/>
          </a:xfrm>
          <a:prstGeom prst="bentConnector3">
            <a:avLst>
              <a:gd fmla="val -530" name="adj1"/>
            </a:avLst>
          </a:prstGeom>
          <a:noFill/>
          <a:ln cap="flat" cmpd="sng" w="9525">
            <a:solidFill>
              <a:srgbClr val="A5A5A5"/>
            </a:solidFill>
            <a:prstDash val="solid"/>
            <a:miter lim="800000"/>
            <a:headEnd len="med" w="med" type="oval"/>
            <a:tailEnd len="med" w="med" type="oval"/>
          </a:ln>
        </p:spPr>
      </p:cxnSp>
      <p:cxnSp>
        <p:nvCxnSpPr>
          <p:cNvPr id="229" name="Google Shape;229;p8"/>
          <p:cNvCxnSpPr/>
          <p:nvPr/>
        </p:nvCxnSpPr>
        <p:spPr>
          <a:xfrm>
            <a:off x="3720911" y="1985190"/>
            <a:ext cx="1150500" cy="270000"/>
          </a:xfrm>
          <a:prstGeom prst="bentConnector3">
            <a:avLst>
              <a:gd fmla="val 99891" name="adj1"/>
            </a:avLst>
          </a:prstGeom>
          <a:noFill/>
          <a:ln cap="flat" cmpd="sng" w="9525">
            <a:solidFill>
              <a:srgbClr val="A5A5A5"/>
            </a:solidFill>
            <a:prstDash val="solid"/>
            <a:miter lim="800000"/>
            <a:headEnd len="med" w="med" type="oval"/>
            <a:tailEnd len="med" w="med" type="oval"/>
          </a:ln>
        </p:spPr>
      </p:cxnSp>
      <p:grpSp>
        <p:nvGrpSpPr>
          <p:cNvPr id="230" name="Google Shape;230;p8"/>
          <p:cNvGrpSpPr/>
          <p:nvPr/>
        </p:nvGrpSpPr>
        <p:grpSpPr>
          <a:xfrm>
            <a:off x="4354680" y="2271244"/>
            <a:ext cx="3852299" cy="3268838"/>
            <a:chOff x="4708647" y="2271244"/>
            <a:chExt cx="3462733" cy="2938275"/>
          </a:xfrm>
        </p:grpSpPr>
        <p:sp>
          <p:nvSpPr>
            <p:cNvPr id="231" name="Google Shape;231;p8"/>
            <p:cNvSpPr/>
            <p:nvPr/>
          </p:nvSpPr>
          <p:spPr>
            <a:xfrm>
              <a:off x="5424880" y="2949383"/>
              <a:ext cx="1627206" cy="1631046"/>
            </a:xfrm>
            <a:custGeom>
              <a:rect b="b" l="l" r="r" t="t"/>
              <a:pathLst>
                <a:path extrusionOk="0" h="1796239" w="179201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Calibri"/>
                <a:ea typeface="Calibri"/>
                <a:cs typeface="Calibri"/>
                <a:sym typeface="Calibri"/>
              </a:endParaRPr>
            </a:p>
          </p:txBody>
        </p:sp>
        <p:sp>
          <p:nvSpPr>
            <p:cNvPr id="232" name="Google Shape;232;p8"/>
            <p:cNvSpPr/>
            <p:nvPr/>
          </p:nvSpPr>
          <p:spPr>
            <a:xfrm>
              <a:off x="7043973" y="3247219"/>
              <a:ext cx="1127407" cy="1130068"/>
            </a:xfrm>
            <a:custGeom>
              <a:rect b="b" l="l" r="r" t="t"/>
              <a:pathLst>
                <a:path extrusionOk="0" h="1796239" w="179201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Calibri"/>
                <a:ea typeface="Calibri"/>
                <a:cs typeface="Calibri"/>
                <a:sym typeface="Calibri"/>
              </a:endParaRPr>
            </a:p>
          </p:txBody>
        </p:sp>
        <p:sp>
          <p:nvSpPr>
            <p:cNvPr id="233" name="Google Shape;233;p8"/>
            <p:cNvSpPr/>
            <p:nvPr/>
          </p:nvSpPr>
          <p:spPr>
            <a:xfrm>
              <a:off x="4755968" y="2271244"/>
              <a:ext cx="1127407" cy="1130068"/>
            </a:xfrm>
            <a:custGeom>
              <a:rect b="b" l="l" r="r" t="t"/>
              <a:pathLst>
                <a:path extrusionOk="0" h="1796239" w="179201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Calibri"/>
                <a:ea typeface="Calibri"/>
                <a:cs typeface="Calibri"/>
                <a:sym typeface="Calibri"/>
              </a:endParaRPr>
            </a:p>
          </p:txBody>
        </p:sp>
        <p:sp>
          <p:nvSpPr>
            <p:cNvPr id="234" name="Google Shape;234;p8"/>
            <p:cNvSpPr/>
            <p:nvPr/>
          </p:nvSpPr>
          <p:spPr>
            <a:xfrm>
              <a:off x="4708647" y="4079451"/>
              <a:ext cx="1127407" cy="1130068"/>
            </a:xfrm>
            <a:custGeom>
              <a:rect b="b" l="l" r="r" t="t"/>
              <a:pathLst>
                <a:path extrusionOk="0" h="1796239" w="179201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Calibri"/>
                <a:ea typeface="Calibri"/>
                <a:cs typeface="Calibri"/>
                <a:sym typeface="Calibri"/>
              </a:endParaRPr>
            </a:p>
          </p:txBody>
        </p:sp>
      </p:grpSp>
      <p:sp>
        <p:nvSpPr>
          <p:cNvPr id="235" name="Google Shape;235;p8"/>
          <p:cNvSpPr/>
          <p:nvPr/>
        </p:nvSpPr>
        <p:spPr>
          <a:xfrm>
            <a:off x="4816559" y="2751411"/>
            <a:ext cx="435772" cy="319352"/>
          </a:xfrm>
          <a:custGeom>
            <a:rect b="b" l="l" r="r" t="t"/>
            <a:pathLst>
              <a:path extrusionOk="0" h="2380886" w="3248842">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8"/>
          <p:cNvSpPr/>
          <p:nvPr/>
        </p:nvSpPr>
        <p:spPr>
          <a:xfrm>
            <a:off x="7353444" y="3868144"/>
            <a:ext cx="461850" cy="234952"/>
          </a:xfrm>
          <a:custGeom>
            <a:rect b="b" l="l" r="r" t="t"/>
            <a:pathLst>
              <a:path extrusionOk="0" h="1659188" w="3261500">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 name="Google Shape;237;p8"/>
          <p:cNvSpPr/>
          <p:nvPr/>
        </p:nvSpPr>
        <p:spPr>
          <a:xfrm>
            <a:off x="4813952" y="4734210"/>
            <a:ext cx="370902" cy="380272"/>
          </a:xfrm>
          <a:custGeom>
            <a:rect b="b" l="l" r="r" t="t"/>
            <a:pathLst>
              <a:path extrusionOk="0" h="2354614" w="229659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38" name="Google Shape;238;p8"/>
          <p:cNvGrpSpPr/>
          <p:nvPr/>
        </p:nvGrpSpPr>
        <p:grpSpPr>
          <a:xfrm>
            <a:off x="5758907" y="3464582"/>
            <a:ext cx="595437" cy="811713"/>
            <a:chOff x="5758907" y="3464582"/>
            <a:chExt cx="595437" cy="811713"/>
          </a:xfrm>
        </p:grpSpPr>
        <p:pic>
          <p:nvPicPr>
            <p:cNvPr descr="Dart overview | Dart" id="239" name="Google Shape;239;p8"/>
            <p:cNvPicPr preferRelativeResize="0"/>
            <p:nvPr/>
          </p:nvPicPr>
          <p:blipFill rotWithShape="1">
            <a:blip r:embed="rId3">
              <a:alphaModFix/>
            </a:blip>
            <a:srcRect b="0" l="0" r="62980" t="-2484"/>
            <a:stretch/>
          </p:blipFill>
          <p:spPr>
            <a:xfrm>
              <a:off x="5860798" y="3464582"/>
              <a:ext cx="388481" cy="602252"/>
            </a:xfrm>
            <a:prstGeom prst="rect">
              <a:avLst/>
            </a:prstGeom>
            <a:noFill/>
            <a:ln>
              <a:noFill/>
            </a:ln>
          </p:spPr>
        </p:pic>
        <p:pic>
          <p:nvPicPr>
            <p:cNvPr descr="Dart overview | Dart" id="240" name="Google Shape;240;p8"/>
            <p:cNvPicPr preferRelativeResize="0"/>
            <p:nvPr/>
          </p:nvPicPr>
          <p:blipFill rotWithShape="1">
            <a:blip r:embed="rId3">
              <a:alphaModFix/>
            </a:blip>
            <a:srcRect b="24597" l="43258" r="0" t="25376"/>
            <a:stretch/>
          </p:blipFill>
          <p:spPr>
            <a:xfrm>
              <a:off x="5758907" y="3982314"/>
              <a:ext cx="595437" cy="293981"/>
            </a:xfrm>
            <a:prstGeom prst="rect">
              <a:avLst/>
            </a:prstGeom>
            <a:noFill/>
            <a:ln>
              <a:noFill/>
            </a:ln>
          </p:spPr>
        </p:pic>
      </p:grpSp>
      <p:sp>
        <p:nvSpPr>
          <p:cNvPr id="241" name="Google Shape;241;p8"/>
          <p:cNvSpPr txBox="1"/>
          <p:nvPr/>
        </p:nvSpPr>
        <p:spPr>
          <a:xfrm>
            <a:off x="404247" y="358453"/>
            <a:ext cx="9679656" cy="710929"/>
          </a:xfrm>
          <a:prstGeom prst="rect">
            <a:avLst/>
          </a:prstGeom>
          <a:noFill/>
          <a:ln>
            <a:noFill/>
          </a:ln>
        </p:spPr>
        <p:txBody>
          <a:bodyPr anchorCtr="0" anchor="ctr" bIns="45700" lIns="91425" spcFirstLastPara="1" rIns="91425" wrap="square" tIns="45700">
            <a:noAutofit/>
          </a:bodyPr>
          <a:lstStyle/>
          <a:p>
            <a:pPr indent="0" lvl="0" marL="449580" marR="0" rtl="0" algn="just">
              <a:lnSpc>
                <a:spcPct val="107000"/>
              </a:lnSpc>
              <a:spcBef>
                <a:spcPts val="0"/>
              </a:spcBef>
              <a:spcAft>
                <a:spcPts val="0"/>
              </a:spcAft>
              <a:buClr>
                <a:schemeClr val="lt1"/>
              </a:buClr>
              <a:buSzPts val="3600"/>
              <a:buFont typeface="Calibri"/>
              <a:buNone/>
            </a:pPr>
            <a:r>
              <a:rPr b="1" lang="es-ES" sz="3600">
                <a:solidFill>
                  <a:schemeClr val="lt1"/>
                </a:solidFill>
                <a:latin typeface="Calibri"/>
                <a:ea typeface="Calibri"/>
                <a:cs typeface="Calibri"/>
                <a:sym typeface="Calibri"/>
              </a:rPr>
              <a:t>¿Por qué el lenguaje DART?</a:t>
            </a:r>
            <a:endParaRPr sz="3600">
              <a:solidFill>
                <a:schemeClr val="lt1"/>
              </a:solidFill>
              <a:latin typeface="Calibri"/>
              <a:ea typeface="Calibri"/>
              <a:cs typeface="Calibri"/>
              <a:sym typeface="Calibri"/>
            </a:endParaRPr>
          </a:p>
        </p:txBody>
      </p:sp>
      <p:sp>
        <p:nvSpPr>
          <p:cNvPr id="242" name="Google Shape;242;p8"/>
          <p:cNvSpPr txBox="1"/>
          <p:nvPr/>
        </p:nvSpPr>
        <p:spPr>
          <a:xfrm>
            <a:off x="8686366" y="4773346"/>
            <a:ext cx="3548571" cy="830997"/>
          </a:xfrm>
          <a:prstGeom prst="rect">
            <a:avLst/>
          </a:prstGeom>
          <a:noFill/>
          <a:ln>
            <a:noFill/>
          </a:ln>
        </p:spPr>
        <p:txBody>
          <a:bodyPr anchorCtr="0" anchor="ctr" bIns="45700" lIns="0" spcFirstLastPara="1" rIns="91425" wrap="square" tIns="45700">
            <a:spAutoFit/>
          </a:bodyPr>
          <a:lstStyle/>
          <a:p>
            <a:pPr indent="0" lvl="0" marL="0" marR="0" rtl="0" algn="l">
              <a:spcBef>
                <a:spcPts val="0"/>
              </a:spcBef>
              <a:spcAft>
                <a:spcPts val="0"/>
              </a:spcAft>
              <a:buNone/>
            </a:pPr>
            <a:r>
              <a:rPr b="1" i="0" lang="es-ES" sz="2400">
                <a:solidFill>
                  <a:schemeClr val="dk1"/>
                </a:solidFill>
                <a:latin typeface="Calibri"/>
                <a:ea typeface="Calibri"/>
                <a:cs typeface="Calibri"/>
                <a:sym typeface="Calibri"/>
              </a:rPr>
              <a:t>Empresas que respaldan Dart</a:t>
            </a:r>
            <a:endParaRPr sz="1600">
              <a:solidFill>
                <a:schemeClr val="dk1"/>
              </a:solidFill>
              <a:latin typeface="Calibri"/>
              <a:ea typeface="Calibri"/>
              <a:cs typeface="Calibri"/>
              <a:sym typeface="Calibri"/>
            </a:endParaRPr>
          </a:p>
        </p:txBody>
      </p:sp>
      <p:sp>
        <p:nvSpPr>
          <p:cNvPr id="243" name="Google Shape;243;p8"/>
          <p:cNvSpPr/>
          <p:nvPr/>
        </p:nvSpPr>
        <p:spPr>
          <a:xfrm rot="2700000">
            <a:off x="1542147" y="3775848"/>
            <a:ext cx="306172" cy="750225"/>
          </a:xfrm>
          <a:custGeom>
            <a:rect b="b" l="l" r="r" t="t"/>
            <a:pathLst>
              <a:path extrusionOk="0" h="2598393" w="106042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animEffect filter="fade" transition="in">
                                      <p:cBhvr>
                                        <p:cTn dur="500"/>
                                        <p:tgtEl>
                                          <p:spTgt spid="2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animEffect filter="fade" transition="in">
                                      <p:cBhvr>
                                        <p:cTn dur="500"/>
                                        <p:tgtEl>
                                          <p:spTgt spid="22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9"/>
          <p:cNvSpPr txBox="1"/>
          <p:nvPr/>
        </p:nvSpPr>
        <p:spPr>
          <a:xfrm>
            <a:off x="404247" y="358453"/>
            <a:ext cx="9679656" cy="710929"/>
          </a:xfrm>
          <a:prstGeom prst="rect">
            <a:avLst/>
          </a:prstGeom>
          <a:noFill/>
          <a:ln>
            <a:noFill/>
          </a:ln>
        </p:spPr>
        <p:txBody>
          <a:bodyPr anchorCtr="0" anchor="ctr" bIns="45700" lIns="91425" spcFirstLastPara="1" rIns="91425" wrap="square" tIns="45700">
            <a:noAutofit/>
          </a:bodyPr>
          <a:lstStyle/>
          <a:p>
            <a:pPr indent="0" lvl="0" marL="449580" marR="0" rtl="0" algn="just">
              <a:lnSpc>
                <a:spcPct val="107000"/>
              </a:lnSpc>
              <a:spcBef>
                <a:spcPts val="0"/>
              </a:spcBef>
              <a:spcAft>
                <a:spcPts val="0"/>
              </a:spcAft>
              <a:buClr>
                <a:schemeClr val="lt1"/>
              </a:buClr>
              <a:buSzPts val="3600"/>
              <a:buFont typeface="Calibri"/>
              <a:buNone/>
            </a:pPr>
            <a:r>
              <a:rPr b="1" lang="es-ES" sz="3600">
                <a:solidFill>
                  <a:schemeClr val="lt1"/>
                </a:solidFill>
                <a:latin typeface="Calibri"/>
                <a:ea typeface="Calibri"/>
                <a:cs typeface="Calibri"/>
                <a:sym typeface="Calibri"/>
              </a:rPr>
              <a:t>Fundamentos DART</a:t>
            </a:r>
            <a:endParaRPr sz="3600">
              <a:solidFill>
                <a:schemeClr val="lt1"/>
              </a:solidFill>
              <a:latin typeface="Calibri"/>
              <a:ea typeface="Calibri"/>
              <a:cs typeface="Calibri"/>
              <a:sym typeface="Calibri"/>
            </a:endParaRPr>
          </a:p>
        </p:txBody>
      </p:sp>
      <p:pic>
        <p:nvPicPr>
          <p:cNvPr id="249" name="Google Shape;249;p9"/>
          <p:cNvPicPr preferRelativeResize="0"/>
          <p:nvPr/>
        </p:nvPicPr>
        <p:blipFill rotWithShape="1">
          <a:blip r:embed="rId3">
            <a:alphaModFix/>
          </a:blip>
          <a:srcRect b="0" l="0" r="0" t="0"/>
          <a:stretch/>
        </p:blipFill>
        <p:spPr>
          <a:xfrm>
            <a:off x="1643575" y="2066681"/>
            <a:ext cx="8440328" cy="3486637"/>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